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Raleway" panose="020B0503030101060003" pitchFamily="34"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128" d="100"/>
          <a:sy n="128"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chriever.af.mil/GP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walkscore.com/bike-score-methodology.s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walkscore.com/score/900-n-st-sacramento-ca-9581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tivecommons.org/license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youtube.com/watch?v=q0VzUigrb_g" TargetMode="External"/><Relationship Id="rId5" Type="http://schemas.openxmlformats.org/officeDocument/2006/relationships/hyperlink" Target="https://drive.google.com/file/d/0B8WR82J3b3O1XzE3UHE2cjdnOUk/view?usp=sharing" TargetMode="External"/><Relationship Id="rId4" Type="http://schemas.openxmlformats.org/officeDocument/2006/relationships/hyperlink" Target="https://opendatacommons.org/licenses/odb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eta.foreignassistance.gov/explor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llegescorecard.ed.gov/data/"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data.gov/impact/" TargetMode="External"/><Relationship Id="rId5" Type="http://schemas.openxmlformats.org/officeDocument/2006/relationships/hyperlink" Target="https://data.wa.gov/Education/Most-Recent-Cohorts-Scorecard-Elements/wajg-ig9g/data" TargetMode="External"/><Relationship Id="rId4" Type="http://schemas.openxmlformats.org/officeDocument/2006/relationships/hyperlink" Target="https://collegescorecard.ed.gov/"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us-city.census.okfn.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ensus.usopendata.org/"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oogle.com/document/d/18hajsuWI53_aR84OChEn_o9Wd-MskLK5qNQHGSTofP4/edit#heading=h.gjdgx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google.com/document/d/1VDv4YZTefOdBXSFEU4X-Nv3CleuYlAccJQdxIc7hn8k/edit?usp=shar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oney.cnn.com/2017/04/11/technology/government-open-data-life-decisions/index.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youtube.com/watch?v=PzWpcVzuwV0" TargetMode="External"/><Relationship Id="rId4" Type="http://schemas.openxmlformats.org/officeDocument/2006/relationships/hyperlink" Target="https://www.youtube.com/watch?v=SpOD0ab1T8A"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pendefinition.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65cb096_4_275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Google Shape;144;g25165cb096_4_2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d728b4ef1_0_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Google Shape;203;g1d728b4ef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Class 1b (cont’d) :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#3 Elements of the definition: </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		Example of “freely used” </a:t>
            </a:r>
            <a:endParaRPr sz="1200"/>
          </a:p>
          <a:p>
            <a:pPr marL="0" lvl="0" indent="0">
              <a:spcBef>
                <a:spcPts val="0"/>
              </a:spcBef>
              <a:spcAft>
                <a:spcPts val="0"/>
              </a:spcAft>
              <a:buNone/>
            </a:pPr>
            <a:endParaRPr/>
          </a:p>
          <a:p>
            <a:pPr marL="457200" lvl="0" indent="-304800" rtl="0">
              <a:lnSpc>
                <a:spcPct val="115000"/>
              </a:lnSpc>
              <a:spcBef>
                <a:spcPts val="0"/>
              </a:spcBef>
              <a:spcAft>
                <a:spcPts val="0"/>
              </a:spcAft>
              <a:buSzPts val="1200"/>
              <a:buFont typeface="Verdana"/>
              <a:buAutoNum type="arabicPeriod"/>
            </a:pPr>
            <a:r>
              <a:rPr lang="en">
                <a:solidFill>
                  <a:schemeClr val="dk1"/>
                </a:solidFill>
                <a:latin typeface="Verdana"/>
                <a:ea typeface="Verdana"/>
                <a:cs typeface="Verdana"/>
                <a:sym typeface="Verdana"/>
              </a:rPr>
              <a:t>EXAMPLE: Maps: Have you used a map that shows you where you are and gets to you where you’re going? You’ve used GPS. GPS stands for Global Positioning System and is provided for free through the </a:t>
            </a:r>
            <a:r>
              <a:rPr lang="en" u="sng">
                <a:solidFill>
                  <a:srgbClr val="1155CC"/>
                </a:solidFill>
                <a:latin typeface="Verdana"/>
                <a:ea typeface="Verdana"/>
                <a:cs typeface="Verdana"/>
                <a:sym typeface="Verdana"/>
                <a:hlinkClick r:id="rId3"/>
              </a:rPr>
              <a:t>U.S. Department of Defense</a:t>
            </a:r>
            <a:r>
              <a:rPr lang="en">
                <a:solidFill>
                  <a:schemeClr val="dk1"/>
                </a:solidFill>
                <a:latin typeface="Verdana"/>
                <a:ea typeface="Verdana"/>
                <a:cs typeface="Verdana"/>
                <a:sym typeface="Verdana"/>
              </a:rPr>
              <a:t>.</a:t>
            </a:r>
            <a:endParaRPr sz="1200">
              <a:solidFill>
                <a:schemeClr val="dk1"/>
              </a:solidFill>
              <a:latin typeface="Verdana"/>
              <a:ea typeface="Verdana"/>
              <a:cs typeface="Verdana"/>
              <a:sym typeface="Verdana"/>
            </a:endParaRPr>
          </a:p>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18bed1b3_1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g2e18bed1b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n" sz="1200">
                <a:solidFill>
                  <a:schemeClr val="dk1"/>
                </a:solidFill>
                <a:latin typeface="Verdana"/>
                <a:ea typeface="Verdana"/>
                <a:cs typeface="Verdana"/>
                <a:sym typeface="Verdana"/>
              </a:rPr>
              <a:t> Class 1b (cont’d) : What is open data? </a:t>
            </a:r>
            <a:endParaRPr sz="1200">
              <a:solidFill>
                <a:schemeClr val="dk1"/>
              </a:solidFill>
              <a:latin typeface="Verdana"/>
              <a:ea typeface="Verdana"/>
              <a:cs typeface="Verdana"/>
              <a:sym typeface="Verdana"/>
            </a:endParaRPr>
          </a:p>
          <a:p>
            <a:pPr marL="457200" lvl="0" indent="0" rtl="0">
              <a:spcBef>
                <a:spcPts val="0"/>
              </a:spcBef>
              <a:spcAft>
                <a:spcPts val="0"/>
              </a:spcAft>
              <a:buNone/>
            </a:pPr>
            <a:r>
              <a:rPr lang="en" sz="1200">
                <a:solidFill>
                  <a:schemeClr val="dk1"/>
                </a:solidFill>
                <a:latin typeface="Verdana"/>
                <a:ea typeface="Verdana"/>
                <a:cs typeface="Verdana"/>
                <a:sym typeface="Verdana"/>
              </a:rPr>
              <a:t>#3 Elements of the definition: </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		“freely used” </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		</a:t>
            </a:r>
            <a:endParaRPr sz="1200">
              <a:solidFill>
                <a:schemeClr val="dk1"/>
              </a:solidFill>
              <a:latin typeface="Verdana"/>
              <a:ea typeface="Verdana"/>
              <a:cs typeface="Verdana"/>
              <a:sym typeface="Verdana"/>
            </a:endParaRPr>
          </a:p>
          <a:p>
            <a:pPr marL="457200" lvl="0" indent="0" rtl="0">
              <a:spcBef>
                <a:spcPts val="0"/>
              </a:spcBef>
              <a:spcAft>
                <a:spcPts val="0"/>
              </a:spcAft>
              <a:buNone/>
            </a:pPr>
            <a:endParaRPr sz="12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Machine Readable</a:t>
            </a:r>
            <a:endParaRPr>
              <a:solidFill>
                <a:schemeClr val="dk1"/>
              </a:solidFill>
              <a:latin typeface="Verdana"/>
              <a:ea typeface="Verdana"/>
              <a:cs typeface="Verdana"/>
              <a:sym typeface="Verdana"/>
            </a:endParaRPr>
          </a:p>
          <a:p>
            <a:pPr marL="457200" lvl="0" indent="-317500" rtl="0">
              <a:lnSpc>
                <a:spcPct val="115000"/>
              </a:lnSpc>
              <a:spcBef>
                <a:spcPts val="0"/>
              </a:spcBef>
              <a:spcAft>
                <a:spcPts val="0"/>
              </a:spcAft>
              <a:buClr>
                <a:schemeClr val="dk1"/>
              </a:buClr>
              <a:buSzPts val="1400"/>
              <a:buFont typeface="Verdana"/>
              <a:buChar char="●"/>
            </a:pPr>
            <a:r>
              <a:rPr lang="en">
                <a:solidFill>
                  <a:schemeClr val="dk1"/>
                </a:solidFill>
                <a:latin typeface="Verdana"/>
                <a:ea typeface="Verdana"/>
                <a:cs typeface="Verdana"/>
                <a:sym typeface="Verdana"/>
              </a:rPr>
              <a:t>Data is made in a format that your computer can read such as csv file. (</a:t>
            </a:r>
            <a:r>
              <a:rPr lang="en" i="1">
                <a:solidFill>
                  <a:schemeClr val="dk1"/>
                </a:solidFill>
                <a:latin typeface="Verdana"/>
                <a:ea typeface="Verdana"/>
                <a:cs typeface="Verdana"/>
                <a:sym typeface="Verdana"/>
              </a:rPr>
              <a:t>Show an example of a csv file and one of a pdf. Explain that the pdf is a locked document and the computer is unable to read any of the information on the page, even though you can.)</a:t>
            </a:r>
            <a:endParaRPr sz="1200">
              <a:solidFill>
                <a:schemeClr val="dk1"/>
              </a:solidFill>
              <a:latin typeface="Verdana"/>
              <a:ea typeface="Verdana"/>
              <a:cs typeface="Verdana"/>
              <a:sym typeface="Verdana"/>
            </a:endParaRPr>
          </a:p>
          <a:p>
            <a:pPr marL="1371600" lvl="0" indent="0" rtl="0">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1371600" lvl="0" indent="0" rtl="0">
              <a:spcBef>
                <a:spcPts val="0"/>
              </a:spcBef>
              <a:spcAft>
                <a:spcPts val="0"/>
              </a:spcAft>
              <a:buNone/>
            </a:pPr>
            <a:endParaRPr sz="1200">
              <a:solidFill>
                <a:schemeClr val="dk1"/>
              </a:solidFill>
              <a:latin typeface="Verdana"/>
              <a:ea typeface="Verdana"/>
              <a:cs typeface="Verdana"/>
              <a:sym typeface="Verdana"/>
            </a:endParaRPr>
          </a:p>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5cd3bae1_0_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Google Shape;218;g1d5cd3ba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Class 1b (cont’d):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None/>
            </a:pPr>
            <a:r>
              <a:rPr lang="en" sz="1200">
                <a:solidFill>
                  <a:schemeClr val="dk1"/>
                </a:solidFill>
                <a:latin typeface="Verdana"/>
                <a:ea typeface="Verdana"/>
                <a:cs typeface="Verdana"/>
                <a:sym typeface="Verdana"/>
              </a:rPr>
              <a:t>#3  Elements of the definition </a:t>
            </a:r>
            <a:endParaRPr sz="1200">
              <a:solidFill>
                <a:schemeClr val="dk1"/>
              </a:solidFill>
              <a:latin typeface="Verdana"/>
              <a:ea typeface="Verdana"/>
              <a:cs typeface="Verdana"/>
              <a:sym typeface="Verdana"/>
            </a:endParaRPr>
          </a:p>
          <a:p>
            <a:pPr marL="457200" lvl="0" indent="0" rtl="0">
              <a:spcBef>
                <a:spcPts val="0"/>
              </a:spcBef>
              <a:spcAft>
                <a:spcPts val="0"/>
              </a:spcAft>
              <a:buNone/>
            </a:pPr>
            <a:endParaRPr sz="1200">
              <a:solidFill>
                <a:schemeClr val="dk1"/>
              </a:solidFill>
              <a:latin typeface="Verdana"/>
              <a:ea typeface="Verdana"/>
              <a:cs typeface="Verdana"/>
              <a:sym typeface="Verdana"/>
            </a:endParaRPr>
          </a:p>
          <a:p>
            <a:pPr marL="457200" lvl="0" indent="0" rtl="0">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Can be… modified</a:t>
            </a:r>
            <a:endParaRPr>
              <a:solidFill>
                <a:schemeClr val="dk1"/>
              </a:solidFill>
              <a:latin typeface="Verdana"/>
              <a:ea typeface="Verdana"/>
              <a:cs typeface="Verdana"/>
              <a:sym typeface="Verdana"/>
            </a:endParaRPr>
          </a:p>
          <a:p>
            <a:pPr marL="457200" lvl="0" indent="-317500" rtl="0">
              <a:lnSpc>
                <a:spcPct val="115000"/>
              </a:lnSpc>
              <a:spcBef>
                <a:spcPts val="0"/>
              </a:spcBef>
              <a:spcAft>
                <a:spcPts val="0"/>
              </a:spcAft>
              <a:buClr>
                <a:schemeClr val="dk1"/>
              </a:buClr>
              <a:buSzPts val="1400"/>
              <a:buFont typeface="Verdana"/>
              <a:buChar char="●"/>
            </a:pPr>
            <a:r>
              <a:rPr lang="en">
                <a:solidFill>
                  <a:schemeClr val="dk1"/>
                </a:solidFill>
                <a:latin typeface="Verdana"/>
                <a:ea typeface="Verdana"/>
                <a:cs typeface="Verdana"/>
                <a:sym typeface="Verdana"/>
              </a:rPr>
              <a:t>Able to be modified and used for any purpose</a:t>
            </a:r>
            <a:endParaRPr>
              <a:solidFill>
                <a:schemeClr val="dk1"/>
              </a:solidFill>
              <a:latin typeface="Verdana"/>
              <a:ea typeface="Verdana"/>
              <a:cs typeface="Verdana"/>
              <a:sym typeface="Verdana"/>
            </a:endParaRPr>
          </a:p>
          <a:p>
            <a:pPr marL="457200" lvl="0" indent="-317500" rtl="0">
              <a:lnSpc>
                <a:spcPct val="115000"/>
              </a:lnSpc>
              <a:spcBef>
                <a:spcPts val="0"/>
              </a:spcBef>
              <a:spcAft>
                <a:spcPts val="0"/>
              </a:spcAft>
              <a:buClr>
                <a:schemeClr val="dk1"/>
              </a:buClr>
              <a:buSzPts val="1400"/>
              <a:buFont typeface="Verdana"/>
              <a:buChar char="●"/>
            </a:pPr>
            <a:r>
              <a:rPr lang="en">
                <a:solidFill>
                  <a:schemeClr val="dk1"/>
                </a:solidFill>
                <a:latin typeface="Verdana"/>
                <a:ea typeface="Verdana"/>
                <a:cs typeface="Verdana"/>
                <a:sym typeface="Verdana"/>
              </a:rPr>
              <a:t>No restrictions on how the data is used and can be modified to be used in new ways. It might be combined with other data to create something new and useful.</a:t>
            </a:r>
            <a:endParaRPr>
              <a:solidFill>
                <a:schemeClr val="dk1"/>
              </a:solidFill>
              <a:latin typeface="Verdana"/>
              <a:ea typeface="Verdana"/>
              <a:cs typeface="Verdana"/>
              <a:sym typeface="Verdana"/>
            </a:endParaRPr>
          </a:p>
          <a:p>
            <a:pPr marL="457200" lvl="0" indent="-317500" rtl="0">
              <a:lnSpc>
                <a:spcPct val="115000"/>
              </a:lnSpc>
              <a:spcBef>
                <a:spcPts val="0"/>
              </a:spcBef>
              <a:spcAft>
                <a:spcPts val="0"/>
              </a:spcAft>
              <a:buClr>
                <a:schemeClr val="dk1"/>
              </a:buClr>
              <a:buSzPts val="1400"/>
              <a:buFont typeface="Verdana"/>
              <a:buChar char="●"/>
            </a:pPr>
            <a:r>
              <a:rPr lang="en">
                <a:solidFill>
                  <a:schemeClr val="dk1"/>
                </a:solidFill>
                <a:latin typeface="Verdana"/>
                <a:ea typeface="Verdana"/>
                <a:cs typeface="Verdana"/>
                <a:sym typeface="Verdana"/>
              </a:rPr>
              <a:t>The data can be used for educational purposes but can also be used by businesses to create services that may be commercial and may require fees. The data itself is free and can be used for any purpose.</a:t>
            </a:r>
            <a:endParaRPr sz="1200">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d728b4ef1_0_1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Google Shape;224;g1d728b4ef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Class 1b (cont’d):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None/>
            </a:pPr>
            <a:r>
              <a:rPr lang="en" sz="1200">
                <a:solidFill>
                  <a:schemeClr val="dk1"/>
                </a:solidFill>
                <a:latin typeface="Verdana"/>
                <a:ea typeface="Verdana"/>
                <a:cs typeface="Verdana"/>
                <a:sym typeface="Verdana"/>
              </a:rPr>
              <a:t>#3  Elements of the definition  </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		 Example of “can be modified” </a:t>
            </a:r>
            <a:endParaRPr sz="1200">
              <a:solidFill>
                <a:schemeClr val="dk1"/>
              </a:solidFill>
              <a:latin typeface="Verdana"/>
              <a:ea typeface="Verdana"/>
              <a:cs typeface="Verdana"/>
              <a:sym typeface="Verdana"/>
            </a:endParaRPr>
          </a:p>
          <a:p>
            <a:pPr marL="457200" lvl="0" indent="457200" rtl="0">
              <a:spcBef>
                <a:spcPts val="0"/>
              </a:spcBef>
              <a:spcAft>
                <a:spcPts val="0"/>
              </a:spcAft>
              <a:buNone/>
            </a:pPr>
            <a:endParaRPr sz="1400" b="1">
              <a:solidFill>
                <a:schemeClr val="dk1"/>
              </a:solidFill>
              <a:latin typeface="Verdana"/>
              <a:ea typeface="Verdana"/>
              <a:cs typeface="Verdana"/>
              <a:sym typeface="Verdana"/>
            </a:endParaRPr>
          </a:p>
          <a:p>
            <a:pPr marL="1828800" lvl="3"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Neighborhood Walkability: WalkScore bike </a:t>
            </a:r>
            <a:r>
              <a:rPr lang="en" u="sng">
                <a:solidFill>
                  <a:srgbClr val="1155CC"/>
                </a:solidFill>
                <a:latin typeface="Verdana"/>
                <a:ea typeface="Verdana"/>
                <a:cs typeface="Verdana"/>
                <a:sym typeface="Verdana"/>
                <a:hlinkClick r:id="rId3"/>
              </a:rPr>
              <a:t>methodology</a:t>
            </a:r>
            <a:r>
              <a:rPr lang="en">
                <a:solidFill>
                  <a:schemeClr val="dk1"/>
                </a:solidFill>
                <a:latin typeface="Verdana"/>
                <a:ea typeface="Verdana"/>
                <a:cs typeface="Verdana"/>
                <a:sym typeface="Verdana"/>
              </a:rPr>
              <a:t> uses data made available from local governments, the National Elevation Database from the US Geological Service, and commute data from the U.S. census. It creates an image like </a:t>
            </a:r>
            <a:r>
              <a:rPr lang="en" u="sng">
                <a:solidFill>
                  <a:srgbClr val="1155CC"/>
                </a:solidFill>
                <a:latin typeface="Verdana"/>
                <a:ea typeface="Verdana"/>
                <a:cs typeface="Verdana"/>
                <a:sym typeface="Verdana"/>
                <a:hlinkClick r:id="rId4"/>
              </a:rPr>
              <a:t>this</a:t>
            </a:r>
            <a:r>
              <a:rPr lang="en">
                <a:solidFill>
                  <a:schemeClr val="dk1"/>
                </a:solidFill>
                <a:latin typeface="Verdana"/>
                <a:ea typeface="Verdana"/>
                <a:cs typeface="Verdana"/>
                <a:sym typeface="Verdana"/>
              </a:rPr>
              <a:t>. If you have time, try putting in an address and see what it says about bikeability or walkability.</a:t>
            </a:r>
            <a:endParaRPr sz="1400" b="1">
              <a:solidFill>
                <a:schemeClr val="dk1"/>
              </a:solidFill>
              <a:uFill>
                <a:noFill/>
              </a:uFill>
              <a:latin typeface="Verdana"/>
              <a:ea typeface="Verdana"/>
              <a:cs typeface="Verdana"/>
              <a:sym typeface="Verdana"/>
              <a:hlinkClick r:id="rId3"/>
            </a:endParaRPr>
          </a:p>
          <a:p>
            <a:pPr marL="0" lvl="0" indent="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d5cd3bae1_0_1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Google Shape;231;g1d5cd3ba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n">
                <a:solidFill>
                  <a:schemeClr val="dk1"/>
                </a:solidFill>
                <a:latin typeface="Verdana"/>
                <a:ea typeface="Verdana"/>
                <a:cs typeface="Verdana"/>
                <a:sym typeface="Verdana"/>
              </a:rPr>
              <a:t>Class 1b (cont’d) : What is open data? </a:t>
            </a:r>
            <a:endParaRPr>
              <a:solidFill>
                <a:schemeClr val="dk1"/>
              </a:solidFill>
              <a:latin typeface="Verdana"/>
              <a:ea typeface="Verdana"/>
              <a:cs typeface="Verdana"/>
              <a:sym typeface="Verdana"/>
            </a:endParaRPr>
          </a:p>
          <a:p>
            <a:pPr marL="457200" lvl="0" indent="457200" rtl="0">
              <a:spcBef>
                <a:spcPts val="0"/>
              </a:spcBef>
              <a:spcAft>
                <a:spcPts val="0"/>
              </a:spcAft>
              <a:buNone/>
            </a:pPr>
            <a:r>
              <a:rPr lang="en">
                <a:solidFill>
                  <a:schemeClr val="dk1"/>
                </a:solidFill>
                <a:latin typeface="Verdana"/>
                <a:ea typeface="Verdana"/>
                <a:cs typeface="Verdana"/>
                <a:sym typeface="Verdana"/>
              </a:rPr>
              <a:t>#3 Elements of the definition: </a:t>
            </a:r>
            <a:br>
              <a:rPr lang="en">
                <a:solidFill>
                  <a:schemeClr val="dk1"/>
                </a:solidFill>
                <a:latin typeface="Verdana"/>
                <a:ea typeface="Verdana"/>
                <a:cs typeface="Verdana"/>
                <a:sym typeface="Verdana"/>
              </a:rPr>
            </a:br>
            <a:r>
              <a:rPr lang="en">
                <a:solidFill>
                  <a:schemeClr val="dk1"/>
                </a:solidFill>
                <a:latin typeface="Verdana"/>
                <a:ea typeface="Verdana"/>
                <a:cs typeface="Verdana"/>
                <a:sym typeface="Verdana"/>
              </a:rPr>
              <a:t>		Shared by anyone for any purpose</a:t>
            </a:r>
            <a:endParaRPr>
              <a:solidFill>
                <a:schemeClr val="dk1"/>
              </a:solidFill>
              <a:latin typeface="Verdana"/>
              <a:ea typeface="Verdana"/>
              <a:cs typeface="Verdana"/>
              <a:sym typeface="Verdana"/>
            </a:endParaRPr>
          </a:p>
          <a:p>
            <a:pPr marL="457200" lvl="0" indent="457200" rtl="0">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1371600" lvl="0" indent="0" rtl="0">
              <a:lnSpc>
                <a:spcPct val="115000"/>
              </a:lnSpc>
              <a:spcBef>
                <a:spcPts val="0"/>
              </a:spcBef>
              <a:spcAft>
                <a:spcPts val="0"/>
              </a:spcAft>
              <a:buNone/>
            </a:pPr>
            <a:r>
              <a:rPr lang="en">
                <a:solidFill>
                  <a:schemeClr val="dk1"/>
                </a:solidFill>
                <a:latin typeface="Verdana"/>
                <a:ea typeface="Verdana"/>
                <a:cs typeface="Verdana"/>
                <a:sym typeface="Verdana"/>
              </a:rPr>
              <a:t>i. When a government or organization makes data “open” it allows anyone to use it - for any purpose. Open data publishers often include a license that clearly tells you that you can use the data. While you can use it for any purpose, they sometimes they ask you to attribute the original source or to use the same license for any new product you make.</a:t>
            </a:r>
            <a:endParaRPr sz="1200">
              <a:solidFill>
                <a:schemeClr val="dk1"/>
              </a:solidFill>
              <a:latin typeface="Verdana"/>
              <a:ea typeface="Verdana"/>
              <a:cs typeface="Verdana"/>
              <a:sym typeface="Verdana"/>
            </a:endParaRPr>
          </a:p>
          <a:p>
            <a:pPr marL="1371600" lvl="0" indent="0" rtl="0">
              <a:spcBef>
                <a:spcPts val="0"/>
              </a:spcBef>
              <a:spcAft>
                <a:spcPts val="0"/>
              </a:spcAft>
              <a:buNone/>
            </a:pPr>
            <a:endParaRPr sz="120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165cb096_9_1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Google Shape;237;g25165cb096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b="1">
                <a:solidFill>
                  <a:schemeClr val="dk1"/>
                </a:solidFill>
                <a:latin typeface="Verdana"/>
                <a:ea typeface="Verdana"/>
                <a:cs typeface="Verdana"/>
                <a:sym typeface="Verdana"/>
              </a:rPr>
              <a:t>Class 1b (cont’d) : What is open data? </a:t>
            </a:r>
            <a:endParaRPr b="1">
              <a:solidFill>
                <a:schemeClr val="dk1"/>
              </a:solidFill>
              <a:latin typeface="Verdana"/>
              <a:ea typeface="Verdana"/>
              <a:cs typeface="Verdana"/>
              <a:sym typeface="Verdana"/>
            </a:endParaRPr>
          </a:p>
          <a:p>
            <a:pPr marL="457200" lvl="0" indent="0" rtl="0">
              <a:spcBef>
                <a:spcPts val="0"/>
              </a:spcBef>
              <a:spcAft>
                <a:spcPts val="0"/>
              </a:spcAft>
              <a:buNone/>
            </a:pPr>
            <a:r>
              <a:rPr lang="en" b="1">
                <a:solidFill>
                  <a:schemeClr val="dk1"/>
                </a:solidFill>
                <a:latin typeface="Verdana"/>
                <a:ea typeface="Verdana"/>
                <a:cs typeface="Verdana"/>
                <a:sym typeface="Verdana"/>
              </a:rPr>
              <a:t>#3 Elements of the definition: </a:t>
            </a:r>
            <a:endParaRPr b="1">
              <a:solidFill>
                <a:schemeClr val="dk1"/>
              </a:solidFill>
              <a:latin typeface="Verdana"/>
              <a:ea typeface="Verdana"/>
              <a:cs typeface="Verdana"/>
              <a:sym typeface="Verdana"/>
            </a:endParaRPr>
          </a:p>
          <a:p>
            <a:pPr marL="457200" lvl="0" indent="0" rtl="0">
              <a:spcBef>
                <a:spcPts val="0"/>
              </a:spcBef>
              <a:spcAft>
                <a:spcPts val="0"/>
              </a:spcAft>
              <a:buClr>
                <a:schemeClr val="dk1"/>
              </a:buClr>
              <a:buSzPts val="1100"/>
              <a:buFont typeface="Arial"/>
              <a:buNone/>
            </a:pPr>
            <a:r>
              <a:rPr lang="en" b="1">
                <a:solidFill>
                  <a:schemeClr val="dk1"/>
                </a:solidFill>
                <a:latin typeface="Verdana"/>
                <a:ea typeface="Verdana"/>
                <a:cs typeface="Verdana"/>
                <a:sym typeface="Verdana"/>
              </a:rPr>
              <a:t>	Shared by anyone for any purpose</a:t>
            </a:r>
            <a:endParaRPr b="1">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457200" lvl="0" indent="0" rtl="0">
              <a:lnSpc>
                <a:spcPct val="115000"/>
              </a:lnSpc>
              <a:spcBef>
                <a:spcPts val="0"/>
              </a:spcBef>
              <a:spcAft>
                <a:spcPts val="0"/>
              </a:spcAft>
              <a:buNone/>
            </a:pPr>
            <a:r>
              <a:rPr lang="en">
                <a:solidFill>
                  <a:schemeClr val="dk1"/>
                </a:solidFill>
                <a:latin typeface="Verdana"/>
                <a:ea typeface="Verdana"/>
                <a:cs typeface="Verdana"/>
                <a:sym typeface="Verdana"/>
              </a:rPr>
              <a:t>ii. Open Data Licenses will often include these icons. The most well-known of these is the </a:t>
            </a:r>
            <a:r>
              <a:rPr lang="en" u="sng">
                <a:solidFill>
                  <a:srgbClr val="1155CC"/>
                </a:solidFill>
                <a:latin typeface="Verdana"/>
                <a:ea typeface="Verdana"/>
                <a:cs typeface="Verdana"/>
                <a:sym typeface="Verdana"/>
                <a:hlinkClick r:id="rId3"/>
              </a:rPr>
              <a:t>Creative Commons</a:t>
            </a:r>
            <a:r>
              <a:rPr lang="en">
                <a:solidFill>
                  <a:schemeClr val="dk1"/>
                </a:solidFill>
                <a:latin typeface="Verdana"/>
                <a:ea typeface="Verdana"/>
                <a:cs typeface="Verdana"/>
                <a:sym typeface="Verdana"/>
              </a:rPr>
              <a:t> license. The other license, which is more recent and was designed specifically for databases, is from the is from the </a:t>
            </a:r>
            <a:r>
              <a:rPr lang="en" u="sng">
                <a:solidFill>
                  <a:srgbClr val="1155CC"/>
                </a:solidFill>
                <a:latin typeface="Verdana"/>
                <a:ea typeface="Verdana"/>
                <a:cs typeface="Verdana"/>
                <a:sym typeface="Verdana"/>
                <a:hlinkClick r:id="rId4"/>
              </a:rPr>
              <a:t>Open Data Commons</a:t>
            </a:r>
            <a:r>
              <a:rPr lang="en">
                <a:solidFill>
                  <a:schemeClr val="dk1"/>
                </a:solidFill>
                <a:latin typeface="Verdana"/>
                <a:ea typeface="Verdana"/>
                <a:cs typeface="Verdana"/>
                <a:sym typeface="Verdana"/>
              </a:rPr>
              <a:t>. One such example of a license is called a Creative Commons license. </a:t>
            </a:r>
            <a:r>
              <a:rPr lang="en" i="1">
                <a:solidFill>
                  <a:schemeClr val="dk1"/>
                </a:solidFill>
                <a:latin typeface="Verdana"/>
                <a:ea typeface="Verdana"/>
                <a:cs typeface="Verdana"/>
                <a:sym typeface="Verdana"/>
              </a:rPr>
              <a:t>(You can refer students with more interest in this to Handout 4 </a:t>
            </a:r>
            <a:r>
              <a:rPr lang="en" i="1" u="sng">
                <a:solidFill>
                  <a:srgbClr val="1155CC"/>
                </a:solidFill>
                <a:latin typeface="Verdana"/>
                <a:ea typeface="Verdana"/>
                <a:cs typeface="Verdana"/>
                <a:sym typeface="Verdana"/>
                <a:hlinkClick r:id="rId5"/>
              </a:rPr>
              <a:t>Open Licenses for Data and Content</a:t>
            </a:r>
            <a:r>
              <a:rPr lang="en" i="1">
                <a:solidFill>
                  <a:schemeClr val="dk1"/>
                </a:solidFill>
                <a:latin typeface="Verdana"/>
                <a:ea typeface="Verdana"/>
                <a:cs typeface="Verdana"/>
                <a:sym typeface="Verdana"/>
              </a:rPr>
              <a:t> or a </a:t>
            </a:r>
            <a:r>
              <a:rPr lang="en" i="1" u="sng">
                <a:solidFill>
                  <a:srgbClr val="1155CC"/>
                </a:solidFill>
                <a:latin typeface="Verdana"/>
                <a:ea typeface="Verdana"/>
                <a:cs typeface="Verdana"/>
                <a:sym typeface="Verdana"/>
                <a:hlinkClick r:id="rId6"/>
              </a:rPr>
              <a:t>Creative Commons video</a:t>
            </a:r>
            <a:r>
              <a:rPr lang="en" i="1">
                <a:solidFill>
                  <a:schemeClr val="dk1"/>
                </a:solidFill>
                <a:latin typeface="Verdana"/>
                <a:ea typeface="Verdana"/>
                <a:cs typeface="Verdana"/>
                <a:sym typeface="Verdana"/>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d5cd3bae1_0_1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1d5cd3bae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n" sz="1200" b="1">
                <a:solidFill>
                  <a:schemeClr val="dk1"/>
                </a:solidFill>
                <a:latin typeface="Verdana"/>
                <a:ea typeface="Verdana"/>
                <a:cs typeface="Verdana"/>
                <a:sym typeface="Verdana"/>
              </a:rPr>
              <a:t>  Class 1b (cont’d) : What is open data? </a:t>
            </a:r>
            <a:endParaRPr sz="1200" b="1">
              <a:solidFill>
                <a:schemeClr val="dk1"/>
              </a:solidFill>
              <a:latin typeface="Verdana"/>
              <a:ea typeface="Verdana"/>
              <a:cs typeface="Verdana"/>
              <a:sym typeface="Verdana"/>
            </a:endParaRPr>
          </a:p>
          <a:p>
            <a:pPr marL="457200" lvl="0" indent="457200" rtl="0">
              <a:spcBef>
                <a:spcPts val="0"/>
              </a:spcBef>
              <a:spcAft>
                <a:spcPts val="0"/>
              </a:spcAft>
              <a:buNone/>
            </a:pPr>
            <a:r>
              <a:rPr lang="en" sz="1200" b="1">
                <a:solidFill>
                  <a:schemeClr val="dk1"/>
                </a:solidFill>
                <a:latin typeface="Verdana"/>
                <a:ea typeface="Verdana"/>
                <a:cs typeface="Verdana"/>
                <a:sym typeface="Verdana"/>
              </a:rPr>
              <a:t> Elements of the definition: </a:t>
            </a:r>
            <a:br>
              <a:rPr lang="en" sz="1200" b="1">
                <a:solidFill>
                  <a:schemeClr val="dk1"/>
                </a:solidFill>
                <a:latin typeface="Verdana"/>
                <a:ea typeface="Verdana"/>
                <a:cs typeface="Verdana"/>
                <a:sym typeface="Verdana"/>
              </a:rPr>
            </a:br>
            <a:r>
              <a:rPr lang="en" sz="1200" b="1">
                <a:solidFill>
                  <a:schemeClr val="dk1"/>
                </a:solidFill>
                <a:latin typeface="Verdana"/>
                <a:ea typeface="Verdana"/>
                <a:cs typeface="Verdana"/>
                <a:sym typeface="Verdana"/>
              </a:rPr>
              <a:t>		c. Shared by anyone for any purpose: Licensing</a:t>
            </a:r>
            <a:endParaRPr sz="1200" b="1">
              <a:solidFill>
                <a:schemeClr val="dk1"/>
              </a:solidFill>
              <a:latin typeface="Verdana"/>
              <a:ea typeface="Verdana"/>
              <a:cs typeface="Verdana"/>
              <a:sym typeface="Verdana"/>
            </a:endParaRPr>
          </a:p>
          <a:p>
            <a:pPr marL="457200" lvl="0" indent="0" rtl="0">
              <a:spcBef>
                <a:spcPts val="0"/>
              </a:spcBef>
              <a:spcAft>
                <a:spcPts val="0"/>
              </a:spcAft>
              <a:buClr>
                <a:schemeClr val="dk1"/>
              </a:buClr>
              <a:buSzPts val="1100"/>
              <a:buFont typeface="Arial"/>
              <a:buNone/>
            </a:pPr>
            <a:endParaRPr sz="1200" b="1">
              <a:solidFill>
                <a:schemeClr val="dk1"/>
              </a:solidFill>
              <a:latin typeface="Verdana"/>
              <a:ea typeface="Verdana"/>
              <a:cs typeface="Verdana"/>
              <a:sym typeface="Verdana"/>
            </a:endParaRPr>
          </a:p>
          <a:p>
            <a:pPr marL="1371600" lvl="0" indent="0" rtl="0">
              <a:lnSpc>
                <a:spcPct val="115000"/>
              </a:lnSpc>
              <a:spcBef>
                <a:spcPts val="0"/>
              </a:spcBef>
              <a:spcAft>
                <a:spcPts val="0"/>
              </a:spcAft>
              <a:buNone/>
            </a:pPr>
            <a:r>
              <a:rPr lang="en">
                <a:solidFill>
                  <a:schemeClr val="dk1"/>
                </a:solidFill>
                <a:latin typeface="Verdana"/>
                <a:ea typeface="Verdana"/>
                <a:cs typeface="Verdana"/>
                <a:sym typeface="Verdana"/>
              </a:rPr>
              <a:t>iii. Show an example of a license on a live website.</a:t>
            </a:r>
            <a:endParaRPr>
              <a:solidFill>
                <a:schemeClr val="dk1"/>
              </a:solidFill>
              <a:latin typeface="Verdana"/>
              <a:ea typeface="Verdana"/>
              <a:cs typeface="Verdana"/>
              <a:sym typeface="Verdana"/>
            </a:endParaRPr>
          </a:p>
          <a:p>
            <a:pPr marL="1828800" lvl="0" indent="0" rtl="0">
              <a:lnSpc>
                <a:spcPct val="115000"/>
              </a:lnSpc>
              <a:spcBef>
                <a:spcPts val="0"/>
              </a:spcBef>
              <a:spcAft>
                <a:spcPts val="0"/>
              </a:spcAft>
              <a:buNone/>
            </a:pPr>
            <a:r>
              <a:rPr lang="en" u="sng">
                <a:solidFill>
                  <a:srgbClr val="1155CC"/>
                </a:solidFill>
                <a:latin typeface="Verdana"/>
                <a:ea typeface="Verdana"/>
                <a:cs typeface="Verdana"/>
                <a:sym typeface="Verdana"/>
                <a:hlinkClick r:id="rId3"/>
              </a:rPr>
              <a:t>ForeignAssistance.gov</a:t>
            </a:r>
            <a:r>
              <a:rPr lang="en">
                <a:solidFill>
                  <a:schemeClr val="dk1"/>
                </a:solidFill>
                <a:latin typeface="Verdana"/>
                <a:ea typeface="Verdana"/>
                <a:cs typeface="Verdana"/>
                <a:sym typeface="Verdana"/>
              </a:rPr>
              <a:t>: The U.S. Government collects foreign assistance spending information from several departments and makes them available through this tool. The map and graphic visualizations are supplemented with machine readable data which is available via the “Download” option in the top menu. License information is displayed beneath the data download options.</a:t>
            </a:r>
            <a:endParaRPr sz="1200">
              <a:solidFill>
                <a:schemeClr val="dk1"/>
              </a:solidFill>
              <a:latin typeface="Verdana"/>
              <a:ea typeface="Verdana"/>
              <a:cs typeface="Verdana"/>
              <a:sym typeface="Verdana"/>
            </a:endParaRPr>
          </a:p>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5c86322c_2_14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lvl="0" indent="0" rtl="0">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 Class 1b (cont’d) : What is open data? </a:t>
            </a:r>
            <a:endParaRPr>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#4 Examples of open data</a:t>
            </a:r>
            <a:endParaRPr>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sz="1100">
                <a:solidFill>
                  <a:schemeClr val="dk1"/>
                </a:solidFill>
                <a:latin typeface="Verdana"/>
                <a:ea typeface="Verdana"/>
                <a:cs typeface="Verdana"/>
                <a:sym typeface="Verdana"/>
              </a:rPr>
              <a:t>Share one or more examples of open data.</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Education: Parents and community groups can use the data in school quality report cards to compare their school to others.</a:t>
            </a:r>
            <a:endParaRPr sz="1100">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sz="1100">
                <a:solidFill>
                  <a:schemeClr val="dk1"/>
                </a:solidFill>
                <a:latin typeface="Verdana"/>
                <a:ea typeface="Verdana"/>
                <a:cs typeface="Verdana"/>
                <a:sym typeface="Verdana"/>
              </a:rPr>
              <a:t>College Scorecard: U.S. Department of Education: </a:t>
            </a:r>
            <a:r>
              <a:rPr lang="en" sz="1100" u="sng">
                <a:solidFill>
                  <a:srgbClr val="1155CC"/>
                </a:solidFill>
                <a:latin typeface="Verdana"/>
                <a:ea typeface="Verdana"/>
                <a:cs typeface="Verdana"/>
                <a:sym typeface="Verdana"/>
                <a:hlinkClick r:id="rId3"/>
              </a:rPr>
              <a:t>Dataset</a:t>
            </a:r>
            <a:r>
              <a:rPr lang="en" sz="1100">
                <a:solidFill>
                  <a:schemeClr val="dk1"/>
                </a:solidFill>
                <a:latin typeface="Verdana"/>
                <a:ea typeface="Verdana"/>
                <a:cs typeface="Verdana"/>
                <a:sym typeface="Verdana"/>
              </a:rPr>
              <a:t>, </a:t>
            </a:r>
            <a:r>
              <a:rPr lang="en" sz="1100" u="sng">
                <a:solidFill>
                  <a:srgbClr val="1155CC"/>
                </a:solidFill>
                <a:latin typeface="Verdana"/>
                <a:ea typeface="Verdana"/>
                <a:cs typeface="Verdana"/>
                <a:sym typeface="Verdana"/>
                <a:hlinkClick r:id="rId4"/>
              </a:rPr>
              <a:t>Interactive</a:t>
            </a:r>
            <a:r>
              <a:rPr lang="en" sz="1100">
                <a:solidFill>
                  <a:schemeClr val="dk1"/>
                </a:solidFill>
                <a:latin typeface="Verdana"/>
                <a:ea typeface="Verdana"/>
                <a:cs typeface="Verdana"/>
                <a:sym typeface="Verdana"/>
              </a:rPr>
              <a:t>. The site allows visitors to sort and filter their search results to easily compare schools and decide which college makes the most sense when considering the</a:t>
            </a:r>
            <a:endParaRPr sz="1100">
              <a:solidFill>
                <a:schemeClr val="dk1"/>
              </a:solidFill>
              <a:latin typeface="Verdana"/>
              <a:ea typeface="Verdana"/>
              <a:cs typeface="Verdana"/>
              <a:sym typeface="Verdana"/>
            </a:endParaRPr>
          </a:p>
          <a:p>
            <a:pPr marL="137160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location, typical costs, average student loan amount, student's ability to repay their loans, and their future earnings. You may wish to do a search for your location and limit by various factors such as 2 year vs. 4 year degrees and public vs. private schools. Compare costs and anticipated salaries for the schools.</a:t>
            </a:r>
            <a:endParaRPr sz="1100">
              <a:solidFill>
                <a:schemeClr val="dk1"/>
              </a:solidFill>
              <a:latin typeface="Verdana"/>
              <a:ea typeface="Verdana"/>
              <a:cs typeface="Verdana"/>
              <a:sym typeface="Verdana"/>
            </a:endParaRPr>
          </a:p>
          <a:p>
            <a:pPr marL="91440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91440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Note to instructor: </a:t>
            </a:r>
            <a:endParaRPr sz="1100">
              <a:solidFill>
                <a:schemeClr val="dk1"/>
              </a:solidFill>
              <a:latin typeface="Verdana"/>
              <a:ea typeface="Verdana"/>
              <a:cs typeface="Verdana"/>
              <a:sym typeface="Verdana"/>
            </a:endParaRPr>
          </a:p>
          <a:p>
            <a:pPr marL="13716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To download the data from the College Scorecard site, select the College Scorecard Dataset link at the bottom to learn more about the underlying open data that powers this site. Scroll down to the heading “Download the Data”.] </a:t>
            </a:r>
            <a:endParaRPr sz="1100">
              <a:solidFill>
                <a:schemeClr val="dk1"/>
              </a:solidFill>
              <a:latin typeface="Verdana"/>
              <a:ea typeface="Verdana"/>
              <a:cs typeface="Verdana"/>
              <a:sym typeface="Verdana"/>
            </a:endParaRPr>
          </a:p>
          <a:p>
            <a:pPr marL="13716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 If you have trouble accessing College Scorecard,but want to use the data, you can view the data from data.wa.gov. You can find the data </a:t>
            </a:r>
            <a:r>
              <a:rPr lang="en" sz="1100" u="sng">
                <a:solidFill>
                  <a:srgbClr val="1155CC"/>
                </a:solidFill>
                <a:latin typeface="Verdana"/>
                <a:ea typeface="Verdana"/>
                <a:cs typeface="Verdana"/>
                <a:sym typeface="Verdana"/>
                <a:hlinkClick r:id="rId5"/>
              </a:rPr>
              <a:t>here</a:t>
            </a:r>
            <a:r>
              <a:rPr lang="en" sz="1100">
                <a:solidFill>
                  <a:schemeClr val="dk1"/>
                </a:solidFill>
                <a:latin typeface="Verdana"/>
                <a:ea typeface="Verdana"/>
                <a:cs typeface="Verdana"/>
                <a:sym typeface="Verdana"/>
              </a:rPr>
              <a:t>, on data.wa.gov.</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457200" lvl="0" indent="457200" rtl="0">
              <a:lnSpc>
                <a:spcPct val="138000"/>
              </a:lnSpc>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Other examples include:</a:t>
            </a:r>
            <a:endParaRPr sz="1100">
              <a:solidFill>
                <a:schemeClr val="dk1"/>
              </a:solidFill>
              <a:latin typeface="Raleway"/>
              <a:ea typeface="Raleway"/>
              <a:cs typeface="Raleway"/>
              <a:sym typeface="Raleway"/>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Raleway"/>
              <a:ea typeface="Raleway"/>
              <a:cs typeface="Raleway"/>
              <a:sym typeface="Raleway"/>
            </a:endParaRPr>
          </a:p>
          <a:p>
            <a:pPr marL="1371600" lvl="0" indent="-298450" rtl="0">
              <a:lnSpc>
                <a:spcPct val="138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If you want to highlight some businesses that use open data to create their product, see:</a:t>
            </a:r>
            <a:r>
              <a:rPr lang="en" sz="1100">
                <a:solidFill>
                  <a:schemeClr val="dk1"/>
                </a:solidFill>
                <a:uFill>
                  <a:noFill/>
                </a:uFill>
                <a:latin typeface="Raleway"/>
                <a:ea typeface="Raleway"/>
                <a:cs typeface="Raleway"/>
                <a:sym typeface="Raleway"/>
                <a:hlinkClick r:id="rId6"/>
              </a:rPr>
              <a:t> </a:t>
            </a:r>
            <a:r>
              <a:rPr lang="en" sz="1100" u="sng">
                <a:solidFill>
                  <a:srgbClr val="1155CC"/>
                </a:solidFill>
                <a:latin typeface="Raleway"/>
                <a:ea typeface="Raleway"/>
                <a:cs typeface="Raleway"/>
                <a:sym typeface="Raleway"/>
                <a:hlinkClick r:id="rId6"/>
              </a:rPr>
              <a:t>https://www.data.gov/impact/</a:t>
            </a:r>
            <a:endParaRPr sz="1100" u="sng">
              <a:solidFill>
                <a:srgbClr val="1155CC"/>
              </a:solidFill>
              <a:latin typeface="Raleway"/>
              <a:ea typeface="Raleway"/>
              <a:cs typeface="Raleway"/>
              <a:sym typeface="Raleway"/>
              <a:hlinkClick r:id="rId6"/>
            </a:endParaRPr>
          </a:p>
          <a:p>
            <a:pPr marL="0" lvl="0" indent="0">
              <a:spcBef>
                <a:spcPts val="0"/>
              </a:spcBef>
              <a:spcAft>
                <a:spcPts val="0"/>
              </a:spcAft>
              <a:buNone/>
            </a:pPr>
            <a:endParaRPr sz="1200">
              <a:solidFill>
                <a:schemeClr val="dk1"/>
              </a:solidFill>
              <a:latin typeface="Verdana"/>
              <a:ea typeface="Verdana"/>
              <a:cs typeface="Verdana"/>
              <a:sym typeface="Verdana"/>
            </a:endParaRPr>
          </a:p>
        </p:txBody>
      </p:sp>
      <p:sp>
        <p:nvSpPr>
          <p:cNvPr id="253" name="Google Shape;253;g1d5c86322c_2_14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27c45aed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Google Shape;260;g2e27c45a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Class 1b (cont’d) : What is open data? </a:t>
            </a:r>
            <a:endParaRPr sz="14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#4 Examples of open data</a:t>
            </a:r>
            <a:endParaRPr sz="1400">
              <a:solidFill>
                <a:schemeClr val="dk1"/>
              </a:solidFill>
              <a:latin typeface="Verdana"/>
              <a:ea typeface="Verdana"/>
              <a:cs typeface="Verdana"/>
              <a:sym typeface="Verdana"/>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a:p>
            <a:pPr marL="914400" lvl="1" indent="6159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Show the commonly-published data from local, state and national sources. Most of these examples are from</a:t>
            </a:r>
            <a:r>
              <a:rPr lang="en" i="1">
                <a:solidFill>
                  <a:srgbClr val="3F3F3F"/>
                </a:solidFill>
                <a:latin typeface="Verdana"/>
                <a:ea typeface="Verdana"/>
                <a:cs typeface="Verdana"/>
                <a:sym typeface="Verdana"/>
              </a:rPr>
              <a:t> </a:t>
            </a:r>
            <a:r>
              <a:rPr lang="en" i="1" u="sng">
                <a:solidFill>
                  <a:schemeClr val="hlink"/>
                </a:solidFill>
                <a:latin typeface="Verdana"/>
                <a:ea typeface="Verdana"/>
                <a:cs typeface="Verdana"/>
                <a:sym typeface="Verdana"/>
                <a:hlinkClick r:id="rId3"/>
              </a:rPr>
              <a:t>http://us-city.census.okfn.org/</a:t>
            </a:r>
            <a:r>
              <a:rPr lang="en" i="1">
                <a:solidFill>
                  <a:srgbClr val="3F3F3F"/>
                </a:solidFill>
                <a:latin typeface="Verdana"/>
                <a:ea typeface="Verdana"/>
                <a:cs typeface="Verdana"/>
                <a:sym typeface="Verdana"/>
              </a:rPr>
              <a:t> and </a:t>
            </a:r>
            <a:r>
              <a:rPr lang="en" i="1" u="sng">
                <a:solidFill>
                  <a:schemeClr val="hlink"/>
                </a:solidFill>
                <a:latin typeface="Verdana"/>
                <a:ea typeface="Verdana"/>
                <a:cs typeface="Verdana"/>
                <a:sym typeface="Verdana"/>
                <a:hlinkClick r:id="rId4"/>
              </a:rPr>
              <a:t>https://census.usopendata.org/</a:t>
            </a:r>
            <a:r>
              <a:rPr lang="en" i="1">
                <a:solidFill>
                  <a:srgbClr val="3F3F3F"/>
                </a:solidFill>
                <a:latin typeface="Verdana"/>
                <a:ea typeface="Verdana"/>
                <a:cs typeface="Verdana"/>
                <a:sym typeface="Verdana"/>
              </a:rPr>
              <a:t> .</a:t>
            </a:r>
            <a:endParaRPr>
              <a:solidFill>
                <a:schemeClr val="dk1"/>
              </a:solidFill>
              <a:latin typeface="Verdana"/>
              <a:ea typeface="Verdana"/>
              <a:cs typeface="Verdana"/>
              <a:sym typeface="Verdana"/>
            </a:endParaRPr>
          </a:p>
          <a:p>
            <a:pPr marL="457200" lvl="0" indent="0" rtl="0">
              <a:lnSpc>
                <a:spcPct val="115000"/>
              </a:lnSpc>
              <a:spcBef>
                <a:spcPts val="0"/>
              </a:spcBef>
              <a:spcAft>
                <a:spcPts val="0"/>
              </a:spcAft>
              <a:buNone/>
            </a:pPr>
            <a:endParaRPr>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e27c45aed_0_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Google Shape;268;g2e27c45ae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Class 1b (cont’d) : What is open data? </a:t>
            </a:r>
            <a:endParaRPr sz="14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#4 Examples of open data</a:t>
            </a:r>
            <a:endParaRPr sz="1400">
              <a:solidFill>
                <a:schemeClr val="dk1"/>
              </a:solidFill>
              <a:latin typeface="Verdana"/>
              <a:ea typeface="Verdana"/>
              <a:cs typeface="Verdana"/>
              <a:sym typeface="Verdana"/>
            </a:endParaRPr>
          </a:p>
          <a:p>
            <a:pPr marL="0" lvl="0" indent="0" rtl="0">
              <a:spcBef>
                <a:spcPts val="0"/>
              </a:spcBef>
              <a:spcAft>
                <a:spcPts val="0"/>
              </a:spcAft>
              <a:buNone/>
            </a:pPr>
            <a:endParaRPr/>
          </a:p>
          <a:p>
            <a:pPr marL="0" lvl="0" indent="0" rtl="0">
              <a:spcBef>
                <a:spcPts val="0"/>
              </a:spcBef>
              <a:spcAft>
                <a:spcPts val="0"/>
              </a:spcAft>
              <a:buNone/>
            </a:pPr>
            <a:endParaRPr/>
          </a:p>
          <a:p>
            <a:pPr marL="1371600" lvl="0" indent="-298450" rtl="0">
              <a:lnSpc>
                <a:spcPct val="138000"/>
              </a:lnSpc>
              <a:spcBef>
                <a:spcPts val="0"/>
              </a:spcBef>
              <a:spcAft>
                <a:spcPts val="0"/>
              </a:spcAft>
              <a:buClr>
                <a:schemeClr val="dk1"/>
              </a:buClr>
              <a:buSzPts val="1100"/>
              <a:buFont typeface="Raleway"/>
              <a:buChar char="●"/>
            </a:pPr>
            <a:r>
              <a:rPr lang="en" i="1">
                <a:solidFill>
                  <a:srgbClr val="3F3F3F"/>
                </a:solidFill>
                <a:latin typeface="Raleway"/>
                <a:ea typeface="Raleway"/>
                <a:cs typeface="Raleway"/>
                <a:sym typeface="Raleway"/>
              </a:rPr>
              <a:t>The Federal Government’s open data site is</a:t>
            </a:r>
            <a:r>
              <a:rPr lang="en" i="1">
                <a:solidFill>
                  <a:srgbClr val="3F3F3F"/>
                </a:solidFill>
                <a:uFill>
                  <a:noFill/>
                </a:uFill>
                <a:latin typeface="Raleway"/>
                <a:ea typeface="Raleway"/>
                <a:cs typeface="Raleway"/>
                <a:sym typeface="Raleway"/>
                <a:hlinkClick r:id="rId3"/>
              </a:rPr>
              <a:t> </a:t>
            </a:r>
            <a:r>
              <a:rPr lang="en" i="1" u="sng">
                <a:solidFill>
                  <a:srgbClr val="1155CC"/>
                </a:solidFill>
                <a:latin typeface="Raleway"/>
                <a:ea typeface="Raleway"/>
                <a:cs typeface="Raleway"/>
                <a:sym typeface="Raleway"/>
                <a:hlinkClick r:id="rId3"/>
              </a:rPr>
              <a:t>https://www.data.gov</a:t>
            </a:r>
            <a:endParaRPr i="1" u="sng">
              <a:solidFill>
                <a:srgbClr val="1155CC"/>
              </a:solidFill>
              <a:latin typeface="Raleway"/>
              <a:ea typeface="Raleway"/>
              <a:cs typeface="Raleway"/>
              <a:sym typeface="Raleway"/>
              <a:hlinkClick r:id="rId3"/>
            </a:endParaRPr>
          </a:p>
          <a:p>
            <a:pPr marL="0" lvl="0" indent="0" rtl="0">
              <a:spcBef>
                <a:spcPts val="0"/>
              </a:spcBef>
              <a:spcAft>
                <a:spcPts val="0"/>
              </a:spcAft>
              <a:buNone/>
            </a:pP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65cb096_9_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Google Shape;151;g25165cb096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1a: What Brought You Here?</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Estimated Time:</a:t>
            </a:r>
            <a:r>
              <a:rPr lang="en" b="1">
                <a:solidFill>
                  <a:schemeClr val="dk1"/>
                </a:solidFill>
                <a:latin typeface="Verdana"/>
                <a:ea typeface="Verdana"/>
                <a:cs typeface="Verdana"/>
                <a:sym typeface="Verdana"/>
              </a:rPr>
              <a:t> </a:t>
            </a:r>
            <a:r>
              <a:rPr lang="en">
                <a:solidFill>
                  <a:schemeClr val="dk1"/>
                </a:solidFill>
                <a:latin typeface="Verdana"/>
                <a:ea typeface="Verdana"/>
                <a:cs typeface="Verdana"/>
                <a:sym typeface="Verdana"/>
              </a:rPr>
              <a:t>10 minutes</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Learning Objective: </a:t>
            </a:r>
            <a:r>
              <a:rPr lang="en">
                <a:solidFill>
                  <a:schemeClr val="dk1"/>
                </a:solidFill>
                <a:latin typeface="Verdana"/>
                <a:ea typeface="Verdana"/>
                <a:cs typeface="Verdana"/>
                <a:sym typeface="Verdana"/>
              </a:rPr>
              <a:t>Demonstrate curiosity and motivation to learn more </a:t>
            </a:r>
            <a:endParaRPr b="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Discussion: </a:t>
            </a:r>
            <a:r>
              <a:rPr lang="en">
                <a:solidFill>
                  <a:schemeClr val="dk1"/>
                </a:solidFill>
                <a:latin typeface="Verdana"/>
                <a:ea typeface="Verdana"/>
                <a:cs typeface="Verdana"/>
                <a:sym typeface="Verdana"/>
              </a:rPr>
              <a:t>In this section you will be welcoming students to the class, finding out why they are here, and assessing the level of understanding around open data. </a:t>
            </a:r>
            <a:endParaRPr strike="sngStrike">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Activities: </a:t>
            </a:r>
            <a:endParaRPr b="1" i="1">
              <a:solidFill>
                <a:schemeClr val="dk1"/>
              </a:solidFill>
              <a:latin typeface="Verdana"/>
              <a:ea typeface="Verdana"/>
              <a:cs typeface="Verdana"/>
              <a:sym typeface="Verdana"/>
            </a:endParaRPr>
          </a:p>
          <a:p>
            <a:pPr marL="457200" lvl="0" indent="-298450" rtl="0">
              <a:lnSpc>
                <a:spcPct val="115000"/>
              </a:lnSpc>
              <a:spcBef>
                <a:spcPts val="30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Welcome and introduction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Welcome students to the library.</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Ask them the teaser questions “What do they have in common”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18bed1b3_1_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Google Shape;275;g2e18bed1b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Class 1b (cont’d) : What is open data? </a:t>
            </a:r>
            <a:endParaRPr sz="1400">
              <a:solidFill>
                <a:schemeClr val="dk1"/>
              </a:solidFill>
              <a:latin typeface="Verdana"/>
              <a:ea typeface="Verdana"/>
              <a:cs typeface="Verdana"/>
              <a:sym typeface="Verdana"/>
            </a:endParaRPr>
          </a:p>
          <a:p>
            <a:pPr marL="0" lvl="0" indent="45720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#4 Examples of open data</a:t>
            </a:r>
            <a:endParaRPr sz="1400">
              <a:solidFill>
                <a:schemeClr val="dk1"/>
              </a:solidFill>
              <a:latin typeface="Verdana"/>
              <a:ea typeface="Verdana"/>
              <a:cs typeface="Verdana"/>
              <a:sym typeface="Verdana"/>
            </a:endParaRPr>
          </a:p>
          <a:p>
            <a:pPr marL="0" lvl="0" indent="457200" rtl="0">
              <a:spcBef>
                <a:spcPts val="0"/>
              </a:spcBef>
              <a:spcAft>
                <a:spcPts val="0"/>
              </a:spcAft>
              <a:buClr>
                <a:schemeClr val="dk1"/>
              </a:buClr>
              <a:buSzPts val="1100"/>
              <a:buFont typeface="Arial"/>
              <a:buNone/>
            </a:pPr>
            <a:endParaRPr sz="1400">
              <a:solidFill>
                <a:schemeClr val="dk1"/>
              </a:solidFill>
              <a:latin typeface="Verdana"/>
              <a:ea typeface="Verdana"/>
              <a:cs typeface="Verdana"/>
              <a:sym typeface="Verdana"/>
            </a:endParaRPr>
          </a:p>
          <a:p>
            <a:pPr marL="0" lvl="0" indent="457200" rtl="0">
              <a:spcBef>
                <a:spcPts val="0"/>
              </a:spcBef>
              <a:spcAft>
                <a:spcPts val="0"/>
              </a:spcAft>
              <a:buClr>
                <a:schemeClr val="dk1"/>
              </a:buClr>
              <a:buSzPts val="1100"/>
              <a:buFont typeface="Arial"/>
              <a:buNone/>
            </a:pPr>
            <a:r>
              <a:rPr lang="en" sz="1400">
                <a:solidFill>
                  <a:schemeClr val="dk1"/>
                </a:solidFill>
                <a:latin typeface="Verdana"/>
                <a:ea typeface="Verdana"/>
                <a:cs typeface="Verdana"/>
                <a:sym typeface="Verdana"/>
              </a:rPr>
              <a:t>Other examples (continued)</a:t>
            </a:r>
            <a:endParaRPr sz="1400">
              <a:solidFill>
                <a:schemeClr val="dk1"/>
              </a:solidFill>
              <a:latin typeface="Verdana"/>
              <a:ea typeface="Verdana"/>
              <a:cs typeface="Verdana"/>
              <a:sym typeface="Verdana"/>
            </a:endParaRPr>
          </a:p>
          <a:p>
            <a:pPr marL="0" lvl="0" indent="0">
              <a:spcBef>
                <a:spcPts val="0"/>
              </a:spcBef>
              <a:spcAft>
                <a:spcPts val="0"/>
              </a:spcAft>
              <a:buNone/>
            </a:pPr>
            <a:endParaRPr/>
          </a:p>
          <a:p>
            <a:pPr marL="0" lvl="0" indent="0" rtl="0">
              <a:lnSpc>
                <a:spcPct val="138000"/>
              </a:lnSpc>
              <a:spcBef>
                <a:spcPts val="0"/>
              </a:spcBef>
              <a:spcAft>
                <a:spcPts val="0"/>
              </a:spcAft>
              <a:buNone/>
            </a:pPr>
            <a:endParaRPr i="1">
              <a:solidFill>
                <a:srgbClr val="3F3F3F"/>
              </a:solidFill>
              <a:latin typeface="Raleway"/>
              <a:ea typeface="Raleway"/>
              <a:cs typeface="Raleway"/>
              <a:sym typeface="Raleway"/>
            </a:endParaRPr>
          </a:p>
          <a:p>
            <a:pPr marL="1371600" lvl="0" indent="-298450" rtl="0">
              <a:lnSpc>
                <a:spcPct val="138000"/>
              </a:lnSpc>
              <a:spcBef>
                <a:spcPts val="0"/>
              </a:spcBef>
              <a:spcAft>
                <a:spcPts val="0"/>
              </a:spcAft>
              <a:buClr>
                <a:schemeClr val="dk1"/>
              </a:buClr>
              <a:buSzPts val="1100"/>
              <a:buFont typeface="Raleway"/>
              <a:buChar char="●"/>
            </a:pPr>
            <a:r>
              <a:rPr lang="en">
                <a:solidFill>
                  <a:schemeClr val="dk1"/>
                </a:solidFill>
                <a:latin typeface="Raleway"/>
                <a:ea typeface="Raleway"/>
                <a:cs typeface="Raleway"/>
                <a:sym typeface="Raleway"/>
              </a:rPr>
              <a:t>If the local community has had an open data success, include that example here. (Note: This is covered in the Librarian training.) For help contact your state’s Open Data Program, Chief Data Officer or the Data-Equity team. Examples might include:</a:t>
            </a:r>
            <a:endParaRPr>
              <a:solidFill>
                <a:schemeClr val="dk1"/>
              </a:solidFill>
              <a:latin typeface="Raleway"/>
              <a:ea typeface="Raleway"/>
              <a:cs typeface="Raleway"/>
              <a:sym typeface="Raleway"/>
            </a:endParaRPr>
          </a:p>
          <a:p>
            <a:pPr marL="1828800" lvl="1" indent="-298450" rtl="0">
              <a:lnSpc>
                <a:spcPct val="138000"/>
              </a:lnSpc>
              <a:spcBef>
                <a:spcPts val="0"/>
              </a:spcBef>
              <a:spcAft>
                <a:spcPts val="0"/>
              </a:spcAft>
              <a:buClr>
                <a:schemeClr val="dk1"/>
              </a:buClr>
              <a:buSzPts val="1100"/>
              <a:buFont typeface="Raleway"/>
              <a:buChar char="○"/>
            </a:pPr>
            <a:r>
              <a:rPr lang="en">
                <a:solidFill>
                  <a:schemeClr val="dk1"/>
                </a:solidFill>
                <a:latin typeface="Raleway"/>
                <a:ea typeface="Raleway"/>
                <a:cs typeface="Raleway"/>
                <a:sym typeface="Raleway"/>
              </a:rPr>
              <a:t>Crime: Crime statistics allow people to compare their neighborhood to another and advocate for more or different resources from the police.  </a:t>
            </a:r>
            <a:endParaRPr>
              <a:solidFill>
                <a:schemeClr val="dk1"/>
              </a:solidFill>
              <a:latin typeface="Raleway"/>
              <a:ea typeface="Raleway"/>
              <a:cs typeface="Raleway"/>
              <a:sym typeface="Raleway"/>
            </a:endParaRPr>
          </a:p>
          <a:p>
            <a:pPr marL="1828800" lvl="1" indent="-298450" rtl="0">
              <a:lnSpc>
                <a:spcPct val="138000"/>
              </a:lnSpc>
              <a:spcBef>
                <a:spcPts val="0"/>
              </a:spcBef>
              <a:spcAft>
                <a:spcPts val="0"/>
              </a:spcAft>
              <a:buClr>
                <a:schemeClr val="dk1"/>
              </a:buClr>
              <a:buSzPts val="1100"/>
              <a:buFont typeface="Raleway"/>
              <a:buChar char="○"/>
            </a:pPr>
            <a:r>
              <a:rPr lang="en">
                <a:solidFill>
                  <a:schemeClr val="dk1"/>
                </a:solidFill>
                <a:latin typeface="Raleway"/>
                <a:ea typeface="Raleway"/>
                <a:cs typeface="Raleway"/>
                <a:sym typeface="Raleway"/>
              </a:rPr>
              <a:t>Transportation: data that contains bus or train schedules can be merged with other information to help residents better plan their travel.</a:t>
            </a:r>
            <a:endParaRPr>
              <a:solidFill>
                <a:schemeClr val="dk1"/>
              </a:solidFill>
              <a:latin typeface="Raleway"/>
              <a:ea typeface="Raleway"/>
              <a:cs typeface="Raleway"/>
              <a:sym typeface="Raleway"/>
            </a:endParaRPr>
          </a:p>
          <a:p>
            <a:pPr marL="0" lvl="0" indent="0">
              <a:spcBef>
                <a:spcPts val="0"/>
              </a:spcBef>
              <a:spcAft>
                <a:spcPts val="0"/>
              </a:spcAft>
              <a:buNone/>
            </a:pPr>
            <a:endParaRPr>
              <a:solidFill>
                <a:schemeClr val="dk1"/>
              </a:solidFill>
              <a:latin typeface="Raleway"/>
              <a:ea typeface="Raleway"/>
              <a:cs typeface="Raleway"/>
              <a:sym typeface="Raleway"/>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6b763ff2_0_134: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Google Shape;281;g206b763ff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457200" lvl="0" indent="-298450" rtl="0">
              <a:lnSpc>
                <a:spcPct val="138000"/>
              </a:lnSpc>
              <a:spcBef>
                <a:spcPts val="0"/>
              </a:spcBef>
              <a:spcAft>
                <a:spcPts val="0"/>
              </a:spcAft>
              <a:buClr>
                <a:schemeClr val="dk1"/>
              </a:buClr>
              <a:buSzPts val="1100"/>
              <a:buFont typeface="Raleway"/>
              <a:buAutoNum type="arabicPeriod" startAt="5"/>
            </a:pPr>
            <a:r>
              <a:rPr lang="en">
                <a:solidFill>
                  <a:schemeClr val="dk1"/>
                </a:solidFill>
                <a:latin typeface="Raleway"/>
                <a:ea typeface="Raleway"/>
                <a:cs typeface="Raleway"/>
                <a:sym typeface="Raleway"/>
              </a:rPr>
              <a:t>Open Data or Not? View the slides with data examples and let the group decide whether or not they meet the criteria for open data. Discuss why or why not.</a:t>
            </a:r>
            <a:endParaRPr>
              <a:solidFill>
                <a:schemeClr val="dk1"/>
              </a:solidFill>
              <a:latin typeface="Raleway"/>
              <a:ea typeface="Raleway"/>
              <a:cs typeface="Raleway"/>
              <a:sym typeface="Raleway"/>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728b4ef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Example 1</a:t>
            </a:r>
            <a:endParaRPr sz="1200">
              <a:solidFill>
                <a:schemeClr val="dk1"/>
              </a:solidFill>
              <a:latin typeface="Verdana"/>
              <a:ea typeface="Verdana"/>
              <a:cs typeface="Verdana"/>
              <a:sym typeface="Verdana"/>
            </a:endParaRPr>
          </a:p>
          <a:p>
            <a:pPr marL="0" lvl="0" indent="0">
              <a:spcBef>
                <a:spcPts val="0"/>
              </a:spcBef>
              <a:spcAft>
                <a:spcPts val="0"/>
              </a:spcAft>
              <a:buNone/>
            </a:pPr>
            <a:endParaRPr sz="1200">
              <a:solidFill>
                <a:schemeClr val="dk1"/>
              </a:solidFill>
              <a:latin typeface="Verdana"/>
              <a:ea typeface="Verdana"/>
              <a:cs typeface="Verdana"/>
              <a:sym typeface="Verdana"/>
            </a:endParaRPr>
          </a:p>
          <a:p>
            <a:pPr marL="0" lvl="0" indent="0">
              <a:spcBef>
                <a:spcPts val="0"/>
              </a:spcBef>
              <a:spcAft>
                <a:spcPts val="0"/>
              </a:spcAft>
              <a:buNone/>
            </a:pPr>
            <a:r>
              <a:rPr lang="en" sz="1100">
                <a:solidFill>
                  <a:schemeClr val="dk1"/>
                </a:solidFill>
                <a:latin typeface="Verdana"/>
                <a:ea typeface="Verdana"/>
                <a:cs typeface="Verdana"/>
                <a:sym typeface="Verdana"/>
              </a:rPr>
              <a:t>Not open data (its license is restrictive and you can’t download it) though certainly still useful. Check to see if your community makes crime data available.  Open data can be used for commercial purposes, but it may no longer be “open” once it’s part of a new product.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It would be useful to check to see if your community makes crime data available, and if so, compare it. </a:t>
            </a:r>
            <a:endParaRPr sz="1100">
              <a:solidFill>
                <a:schemeClr val="dk1"/>
              </a:solidFill>
              <a:latin typeface="Verdana"/>
              <a:ea typeface="Verdana"/>
              <a:cs typeface="Verdana"/>
              <a:sym typeface="Verdana"/>
            </a:endParaRPr>
          </a:p>
          <a:p>
            <a:pPr marL="0" lvl="0" indent="0" rtl="0">
              <a:spcBef>
                <a:spcPts val="0"/>
              </a:spcBef>
              <a:spcAft>
                <a:spcPts val="0"/>
              </a:spcAft>
              <a:buNone/>
            </a:pPr>
            <a:endParaRPr sz="1200">
              <a:solidFill>
                <a:schemeClr val="dk1"/>
              </a:solidFill>
              <a:latin typeface="Verdana"/>
              <a:ea typeface="Verdana"/>
              <a:cs typeface="Verdana"/>
              <a:sym typeface="Verdana"/>
            </a:endParaRPr>
          </a:p>
          <a:p>
            <a:pPr marL="0" lvl="0" indent="0" rtl="0">
              <a:spcBef>
                <a:spcPts val="0"/>
              </a:spcBef>
              <a:spcAft>
                <a:spcPts val="0"/>
              </a:spcAft>
              <a:buNone/>
            </a:pPr>
            <a:endParaRPr sz="1200">
              <a:solidFill>
                <a:schemeClr val="dk1"/>
              </a:solidFill>
              <a:latin typeface="Verdana"/>
              <a:ea typeface="Verdana"/>
              <a:cs typeface="Verdana"/>
              <a:sym typeface="Verdana"/>
            </a:endParaRPr>
          </a:p>
        </p:txBody>
      </p:sp>
      <p:sp>
        <p:nvSpPr>
          <p:cNvPr id="286" name="Google Shape;286;g1d728b4ef1_0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5c86322c_2_17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Example 2</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a:t>
            </a:r>
            <a:endParaRPr sz="1200">
              <a:solidFill>
                <a:schemeClr val="dk1"/>
              </a:solidFill>
              <a:latin typeface="Verdana"/>
              <a:ea typeface="Verdana"/>
              <a:cs typeface="Verdana"/>
              <a:sym typeface="Verdana"/>
            </a:endParaRPr>
          </a:p>
          <a:p>
            <a:pPr marL="0" lvl="0" indent="0">
              <a:spcBef>
                <a:spcPts val="0"/>
              </a:spcBef>
              <a:spcAft>
                <a:spcPts val="0"/>
              </a:spcAft>
              <a:buNone/>
            </a:pPr>
            <a:endParaRPr/>
          </a:p>
          <a:p>
            <a:pPr marL="914400" lvl="0" indent="-298450" rtl="0">
              <a:lnSpc>
                <a:spcPct val="138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Energy use for someone’s home  - Not technically open data (you have to log in to access it, but it is open and available to download for that person).  (This is also a good opportunity to compare the data formats: line graph, Excel on the next slide and csv on the slide after Excel example.)</a:t>
            </a:r>
            <a:endParaRPr sz="1100">
              <a:solidFill>
                <a:schemeClr val="dk1"/>
              </a:solidFill>
              <a:latin typeface="Raleway"/>
              <a:ea typeface="Raleway"/>
              <a:cs typeface="Raleway"/>
              <a:sym typeface="Raleway"/>
            </a:endParaRPr>
          </a:p>
          <a:p>
            <a:pPr marL="0" lvl="0" indent="0" rtl="0">
              <a:lnSpc>
                <a:spcPct val="138000"/>
              </a:lnSpc>
              <a:spcBef>
                <a:spcPts val="0"/>
              </a:spcBef>
              <a:spcAft>
                <a:spcPts val="0"/>
              </a:spcAft>
              <a:buNone/>
            </a:pPr>
            <a:endParaRPr sz="1100">
              <a:solidFill>
                <a:schemeClr val="dk1"/>
              </a:solidFill>
              <a:latin typeface="Raleway"/>
              <a:ea typeface="Raleway"/>
              <a:cs typeface="Raleway"/>
              <a:sym typeface="Raleway"/>
            </a:endParaRPr>
          </a:p>
          <a:p>
            <a:pPr marL="0" lvl="0" indent="0" rtl="0">
              <a:lnSpc>
                <a:spcPct val="138000"/>
              </a:lnSpc>
              <a:spcBef>
                <a:spcPts val="0"/>
              </a:spcBef>
              <a:spcAft>
                <a:spcPts val="0"/>
              </a:spcAft>
              <a:buNone/>
            </a:pPr>
            <a:endParaRPr sz="1100">
              <a:latin typeface="Verdana"/>
              <a:ea typeface="Verdana"/>
              <a:cs typeface="Verdana"/>
              <a:sym typeface="Verdana"/>
            </a:endParaRPr>
          </a:p>
          <a:p>
            <a:pPr marL="0" lvl="0" indent="0">
              <a:spcBef>
                <a:spcPts val="0"/>
              </a:spcBef>
              <a:spcAft>
                <a:spcPts val="0"/>
              </a:spcAft>
              <a:buNone/>
            </a:pPr>
            <a:endParaRPr sz="1100">
              <a:latin typeface="Verdana"/>
              <a:ea typeface="Verdana"/>
              <a:cs typeface="Verdana"/>
              <a:sym typeface="Verdana"/>
            </a:endParaRPr>
          </a:p>
          <a:p>
            <a:pPr marL="0" lvl="0" indent="0">
              <a:spcBef>
                <a:spcPts val="0"/>
              </a:spcBef>
              <a:spcAft>
                <a:spcPts val="0"/>
              </a:spcAft>
              <a:buNone/>
            </a:pPr>
            <a:endParaRPr/>
          </a:p>
          <a:p>
            <a:pPr marL="45720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a:spcBef>
                <a:spcPts val="0"/>
              </a:spcBef>
              <a:spcAft>
                <a:spcPts val="0"/>
              </a:spcAft>
              <a:buNone/>
            </a:pPr>
            <a:endParaRPr/>
          </a:p>
        </p:txBody>
      </p:sp>
      <p:sp>
        <p:nvSpPr>
          <p:cNvPr id="294" name="Google Shape;294;g1d5c86322c_2_17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pic>
        <p:nvPicPr>
          <p:cNvPr id="298" name="Google Shape;298;g1d5c86322c_2_174:notes"/>
          <p:cNvPicPr preferRelativeResize="0"/>
          <p:nvPr/>
        </p:nvPicPr>
        <p:blipFill rotWithShape="1">
          <a:blip r:embed="rId3">
            <a:alphaModFix/>
          </a:blip>
          <a:srcRect/>
          <a:stretch/>
        </p:blipFill>
        <p:spPr>
          <a:xfrm>
            <a:off x="-5951220" y="1143000"/>
            <a:ext cx="5253990" cy="2727207"/>
          </a:xfrm>
          <a:prstGeom prst="rect">
            <a:avLst/>
          </a:prstGeom>
          <a:noFill/>
          <a:ln>
            <a:noFill/>
          </a:ln>
        </p:spPr>
      </p:pic>
      <p:sp>
        <p:nvSpPr>
          <p:cNvPr id="299" name="Google Shape;299;g1d5c86322c_2_17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1d5c86322c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Example 2</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Individual electricity usage viewed in Excel (CSV format)</a:t>
            </a:r>
            <a:endParaRPr sz="1200" b="0" i="0" u="none" strike="noStrike" cap="none">
              <a:solidFill>
                <a:schemeClr val="dk1"/>
              </a:solidFill>
              <a:latin typeface="Calibri"/>
              <a:ea typeface="Calibri"/>
              <a:cs typeface="Calibri"/>
              <a:sym typeface="Calibri"/>
            </a:endParaRPr>
          </a:p>
        </p:txBody>
      </p:sp>
      <p:sp>
        <p:nvSpPr>
          <p:cNvPr id="301" name="Google Shape;301;g1d5c86322c_2_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5c86322c_2_18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d5c86322c_2_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Example 2</a:t>
            </a: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a:solidFill>
                <a:schemeClr val="dk1"/>
              </a:solidFill>
              <a:latin typeface="Verdana"/>
              <a:ea typeface="Verdana"/>
              <a:cs typeface="Verdana"/>
              <a:sym typeface="Verdana"/>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Another view of the CSV file, this time viewed in a text editor without Excel.</a:t>
            </a:r>
            <a:endParaRPr sz="1200" b="0" i="0" u="none" strike="noStrike" cap="none">
              <a:solidFill>
                <a:schemeClr val="dk1"/>
              </a:solidFill>
              <a:latin typeface="Calibri"/>
              <a:ea typeface="Calibri"/>
              <a:cs typeface="Calibri"/>
              <a:sym typeface="Calibri"/>
            </a:endParaRPr>
          </a:p>
        </p:txBody>
      </p:sp>
      <p:sp>
        <p:nvSpPr>
          <p:cNvPr id="307" name="Google Shape;307;g1d5c86322c_2_1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165cb096_9_4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Google Shape;312;g25165cb096_9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 Class 1b: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#5 Open data or not? </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Ask the class about what kinds of similar data they already have about themselves or their family. </a:t>
            </a:r>
            <a:r>
              <a:rPr lang="en" i="1">
                <a:solidFill>
                  <a:schemeClr val="dk1"/>
                </a:solidFill>
                <a:latin typeface="Verdana"/>
                <a:ea typeface="Verdana"/>
                <a:cs typeface="Verdana"/>
                <a:sym typeface="Verdana"/>
              </a:rPr>
              <a:t>(Examples may include fitbit, calorie counting, height/weight of children in a baby book, DNA, health information, electricity data.) </a:t>
            </a:r>
            <a:r>
              <a:rPr lang="en">
                <a:solidFill>
                  <a:schemeClr val="dk1"/>
                </a:solidFill>
                <a:latin typeface="Verdana"/>
                <a:ea typeface="Verdana"/>
                <a:cs typeface="Verdana"/>
                <a:sym typeface="Verdana"/>
              </a:rPr>
              <a:t> </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Good place to mention privacy. Open data isn’t about releasing your personal data publicly. The practices by this energy company are good; it’s your data, so you can download it, but no one else can. Do you know about your other personal data (fitbit, DNA, etc.)? </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Provide Community Curriculum Handout 1: </a:t>
            </a:r>
            <a:r>
              <a:rPr lang="en" u="sng">
                <a:solidFill>
                  <a:srgbClr val="1155CC"/>
                </a:solidFill>
                <a:latin typeface="Verdana"/>
                <a:ea typeface="Verdana"/>
                <a:cs typeface="Verdana"/>
                <a:sym typeface="Verdana"/>
                <a:hlinkClick r:id="rId3"/>
              </a:rPr>
              <a:t>Open Data: What is it</a:t>
            </a:r>
            <a:r>
              <a:rPr lang="en">
                <a:solidFill>
                  <a:schemeClr val="dk1"/>
                </a:solidFill>
                <a:latin typeface="Verdana"/>
                <a:ea typeface="Verdana"/>
                <a:cs typeface="Verdana"/>
                <a:sym typeface="Verdana"/>
              </a:rPr>
              <a:t> as a handout for participants to take with them.</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6b763ff2_0_14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Google Shape;318;g206b763ff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1c: What Questions Can I Answer Using Open Data?</a:t>
            </a:r>
            <a:endParaRPr b="1">
              <a:solidFill>
                <a:schemeClr val="dk1"/>
              </a:solidFill>
              <a:latin typeface="Verdana"/>
              <a:ea typeface="Verdana"/>
              <a:cs typeface="Verdana"/>
              <a:sym typeface="Verdana"/>
            </a:endParaRPr>
          </a:p>
          <a:p>
            <a:pPr marL="0" lvl="0" indent="0" rtl="0">
              <a:lnSpc>
                <a:spcPct val="115000"/>
              </a:lnSpc>
              <a:spcBef>
                <a:spcPts val="50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b="1" i="1">
                <a:solidFill>
                  <a:schemeClr val="dk1"/>
                </a:solidFill>
                <a:latin typeface="Verdana"/>
                <a:ea typeface="Verdana"/>
                <a:cs typeface="Verdana"/>
                <a:sym typeface="Verdana"/>
              </a:rPr>
              <a:t>Estimated Time: </a:t>
            </a:r>
            <a:r>
              <a:rPr lang="en" i="1">
                <a:solidFill>
                  <a:schemeClr val="dk1"/>
                </a:solidFill>
                <a:latin typeface="Verdana"/>
                <a:ea typeface="Verdana"/>
                <a:cs typeface="Verdana"/>
                <a:sym typeface="Verdana"/>
              </a:rPr>
              <a:t>10 minutes</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Learning Objective: </a:t>
            </a:r>
            <a:r>
              <a:rPr lang="en">
                <a:solidFill>
                  <a:schemeClr val="dk1"/>
                </a:solidFill>
                <a:latin typeface="Verdana"/>
                <a:ea typeface="Verdana"/>
                <a:cs typeface="Verdana"/>
                <a:sym typeface="Verdana"/>
              </a:rPr>
              <a:t>Brainstorm both institutional (relevant to community) and personal questions that can be answered through open data.</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Discussion: </a:t>
            </a:r>
            <a:r>
              <a:rPr lang="en">
                <a:solidFill>
                  <a:schemeClr val="dk1"/>
                </a:solidFill>
                <a:latin typeface="Verdana"/>
                <a:ea typeface="Verdana"/>
                <a:cs typeface="Verdana"/>
                <a:sym typeface="Verdana"/>
              </a:rPr>
              <a:t>The class has just discussed what open data is and reviewed examples of what is not open data. Now it’s time to brainstorm questions that might be answered through open data, both for the community and in their personal lives.</a:t>
            </a:r>
            <a:endParaRPr>
              <a:solidFill>
                <a:schemeClr val="dk1"/>
              </a:solidFill>
              <a:latin typeface="Verdana"/>
              <a:ea typeface="Verdana"/>
              <a:cs typeface="Verdana"/>
              <a:sym typeface="Verdana"/>
            </a:endParaRPr>
          </a:p>
          <a:p>
            <a:pPr marL="0" lvl="0" indent="0" rtl="0">
              <a:lnSpc>
                <a:spcPct val="115000"/>
              </a:lnSpc>
              <a:spcBef>
                <a:spcPts val="30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b="1" i="1">
                <a:solidFill>
                  <a:schemeClr val="dk1"/>
                </a:solidFill>
                <a:latin typeface="Verdana"/>
                <a:ea typeface="Verdana"/>
                <a:cs typeface="Verdana"/>
                <a:sym typeface="Verdana"/>
              </a:rPr>
              <a:t>Activities:</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Brainstorm institutional/community and personal questions that open data might be able to answer.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Have large post-it notes or a whiteboard available to post responses. Give each person in the class a small stack of post-it notes and a pen or marker. Tell the class they will have two minutes to write as many questions as they can think of. When they’re finished have the class post them on the board. Look at and discuss the questions posted, grouping them together into categories if they are similar.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If the class isn’t giving any answers to the brainstorm you may need to prompt them with questions. Ideas for questions:</a:t>
            </a:r>
            <a:endParaRPr>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a:solidFill>
                  <a:schemeClr val="dk1"/>
                </a:solidFill>
                <a:latin typeface="Verdana"/>
                <a:ea typeface="Verdana"/>
                <a:cs typeface="Verdana"/>
                <a:sym typeface="Verdana"/>
              </a:rPr>
              <a:t>Something you’d like to know about your child’s school?</a:t>
            </a:r>
            <a:endParaRPr>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a:solidFill>
                  <a:schemeClr val="dk1"/>
                </a:solidFill>
                <a:latin typeface="Verdana"/>
                <a:ea typeface="Verdana"/>
                <a:cs typeface="Verdana"/>
                <a:sym typeface="Verdana"/>
              </a:rPr>
              <a:t>Questions about housing or rental prices? </a:t>
            </a:r>
            <a:endParaRPr>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a:solidFill>
                  <a:schemeClr val="dk1"/>
                </a:solidFill>
                <a:latin typeface="Verdana"/>
                <a:ea typeface="Verdana"/>
                <a:cs typeface="Verdana"/>
                <a:sym typeface="Verdana"/>
              </a:rPr>
              <a:t>Crime in your neighborhood? </a:t>
            </a:r>
            <a:endParaRPr>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a:solidFill>
                  <a:schemeClr val="dk1"/>
                </a:solidFill>
                <a:latin typeface="Verdana"/>
                <a:ea typeface="Verdana"/>
                <a:cs typeface="Verdana"/>
                <a:sym typeface="Verdana"/>
              </a:rPr>
              <a:t>Weather in your area (hotter, colder or rainier than average)?  </a:t>
            </a:r>
            <a:endParaRPr>
              <a:solidFill>
                <a:schemeClr val="dk1"/>
              </a:solidFill>
              <a:latin typeface="Verdana"/>
              <a:ea typeface="Verdana"/>
              <a:cs typeface="Verdana"/>
              <a:sym typeface="Verdana"/>
            </a:endParaRPr>
          </a:p>
          <a:p>
            <a:pPr marL="0" lvl="0" indent="0" rtl="0">
              <a:lnSpc>
                <a:spcPct val="120000"/>
              </a:lnSpc>
              <a:spcBef>
                <a:spcPts val="500"/>
              </a:spcBef>
              <a:spcAft>
                <a:spcPts val="500"/>
              </a:spcAft>
              <a:buClr>
                <a:schemeClr val="dk1"/>
              </a:buClr>
              <a:buSzPts val="1100"/>
              <a:buFont typeface="Arial"/>
              <a:buNone/>
            </a:pPr>
            <a:endParaRPr sz="1400" b="1">
              <a:solidFill>
                <a:schemeClr val="dk1"/>
              </a:solidFill>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d5c86322c_2_18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b="1">
                <a:solidFill>
                  <a:schemeClr val="dk1"/>
                </a:solidFill>
                <a:latin typeface="Verdana"/>
                <a:ea typeface="Verdana"/>
                <a:cs typeface="Verdana"/>
                <a:sym typeface="Verdana"/>
              </a:rPr>
              <a:t>Class 1d: Where Can I Find Open Data?</a:t>
            </a:r>
            <a:endParaRPr sz="1100">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Estimated Time: </a:t>
            </a:r>
            <a:r>
              <a:rPr lang="en" sz="1100" i="1">
                <a:solidFill>
                  <a:schemeClr val="dk1"/>
                </a:solidFill>
                <a:latin typeface="Verdana"/>
                <a:ea typeface="Verdana"/>
                <a:cs typeface="Verdana"/>
                <a:sym typeface="Verdana"/>
              </a:rPr>
              <a:t>15 minutes</a:t>
            </a:r>
            <a:endParaRPr sz="1100" i="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Learning Objective: </a:t>
            </a:r>
            <a:r>
              <a:rPr lang="en" sz="1100">
                <a:solidFill>
                  <a:schemeClr val="dk1"/>
                </a:solidFill>
                <a:latin typeface="Verdana"/>
                <a:ea typeface="Verdana"/>
                <a:cs typeface="Verdana"/>
                <a:sym typeface="Verdana"/>
              </a:rPr>
              <a:t>Explain where open data can be found. Find open data by yourself.</a:t>
            </a:r>
            <a:endParaRPr sz="1100">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Discussion: </a:t>
            </a:r>
            <a:r>
              <a:rPr lang="en" sz="1100">
                <a:solidFill>
                  <a:schemeClr val="dk1"/>
                </a:solidFill>
                <a:latin typeface="Verdana"/>
                <a:ea typeface="Verdana"/>
                <a:cs typeface="Verdana"/>
                <a:sym typeface="Verdana"/>
              </a:rPr>
              <a:t>Why are governments and other organizations releasing data and where are they making it available? Many governments and non-governmental organizations around the world are publishing open data in an effort to be more transparent and (sometimes) to reduce costs. They’re often prioritizing what to publish based on public feedback. So one of the items we’ll cover in these classes is how to give feedback if you’re not finding the data you need. </a:t>
            </a:r>
            <a:endParaRPr sz="1100">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a:solidFill>
                  <a:schemeClr val="dk1"/>
                </a:solidFill>
                <a:latin typeface="Verdana"/>
                <a:ea typeface="Verdana"/>
                <a:cs typeface="Verdana"/>
                <a:sym typeface="Verdana"/>
              </a:rPr>
              <a:t>Many cities and states, and the federal government have been placing their open data online on one website, often called a portal. Sometimes a department or agency has open data, but they have not put it on the portal.</a:t>
            </a:r>
            <a:endParaRPr b="1">
              <a:solidFill>
                <a:schemeClr val="dk1"/>
              </a:solidFill>
              <a:latin typeface="Verdana"/>
              <a:ea typeface="Verdana"/>
              <a:cs typeface="Verdana"/>
              <a:sym typeface="Verdana"/>
            </a:endParaRPr>
          </a:p>
          <a:p>
            <a:pPr marL="0" lvl="0" indent="0">
              <a:spcBef>
                <a:spcPts val="300"/>
              </a:spcBef>
              <a:spcAft>
                <a:spcPts val="0"/>
              </a:spcAft>
              <a:buNone/>
            </a:pPr>
            <a:endParaRPr/>
          </a:p>
        </p:txBody>
      </p:sp>
      <p:sp>
        <p:nvSpPr>
          <p:cNvPr id="324" name="Google Shape;324;g1d5c86322c_2_18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06b763ff2_0_15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Google Shape;329;g206b763ff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Class 1d (cont’d) </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Clr>
                <a:schemeClr val="dk1"/>
              </a:buClr>
              <a:buSzPts val="1100"/>
              <a:buFont typeface="Arial"/>
              <a:buNone/>
            </a:pPr>
            <a:r>
              <a:rPr lang="en" sz="1200" i="1">
                <a:solidFill>
                  <a:schemeClr val="dk1"/>
                </a:solidFill>
                <a:latin typeface="Verdana"/>
                <a:ea typeface="Verdana"/>
                <a:cs typeface="Verdana"/>
                <a:sym typeface="Verdana"/>
              </a:rPr>
              <a:t>Activities:</a:t>
            </a:r>
            <a:endParaRPr sz="1200" i="1">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Start by showing the nearest city/county/region open data portal (if you have one). If your city doesn’t have an open data portal, refer to the list of local resources in Community Curriculum Handout 2:  </a:t>
            </a:r>
            <a:r>
              <a:rPr lang="en" u="sng">
                <a:solidFill>
                  <a:srgbClr val="1155CC"/>
                </a:solidFill>
                <a:latin typeface="Verdana"/>
                <a:ea typeface="Verdana"/>
                <a:cs typeface="Verdana"/>
                <a:sym typeface="Verdana"/>
                <a:hlinkClick r:id="rId3"/>
              </a:rPr>
              <a:t>Where can you find open data?</a:t>
            </a:r>
            <a:r>
              <a:rPr lang="en">
                <a:solidFill>
                  <a:schemeClr val="dk1"/>
                </a:solidFill>
                <a:latin typeface="Verdana"/>
                <a:ea typeface="Verdana"/>
                <a:cs typeface="Verdana"/>
                <a:sym typeface="Verdana"/>
              </a:rPr>
              <a:t> (Trainers personalize this handout during the Librarian Training or on their own.) </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Show how to find that data portal by performing a Google search. “</a:t>
            </a:r>
            <a:r>
              <a:rPr lang="en" i="1">
                <a:solidFill>
                  <a:schemeClr val="dk1"/>
                </a:solidFill>
                <a:latin typeface="Verdana"/>
                <a:ea typeface="Verdana"/>
                <a:cs typeface="Verdana"/>
                <a:sym typeface="Verdana"/>
              </a:rPr>
              <a:t>Your city</a:t>
            </a:r>
            <a:r>
              <a:rPr lang="en">
                <a:solidFill>
                  <a:schemeClr val="dk1"/>
                </a:solidFill>
                <a:latin typeface="Verdana"/>
                <a:ea typeface="Verdana"/>
                <a:cs typeface="Verdana"/>
                <a:sym typeface="Verdana"/>
              </a:rPr>
              <a:t> open data” is a good search query. Talk about looking at the web address as an indicator of finding a government open data portal. Often it will look like “data.</a:t>
            </a:r>
            <a:r>
              <a:rPr lang="en" i="1">
                <a:solidFill>
                  <a:schemeClr val="dk1"/>
                </a:solidFill>
                <a:latin typeface="Verdana"/>
                <a:ea typeface="Verdana"/>
                <a:cs typeface="Verdana"/>
                <a:sym typeface="Verdana"/>
              </a:rPr>
              <a:t>yourcity</a:t>
            </a:r>
            <a:r>
              <a:rPr lang="en">
                <a:solidFill>
                  <a:schemeClr val="dk1"/>
                </a:solidFill>
                <a:latin typeface="Verdana"/>
                <a:ea typeface="Verdana"/>
                <a:cs typeface="Verdana"/>
                <a:sym typeface="Verdana"/>
              </a:rPr>
              <a:t>.gov”.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Refer back to the questions the class brainstormed. Can they think of how to form a search query to get the open data set that will answer their question?</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Note: Many areas will see “opendatanetwork.com” listed as the first or second search result. This is website maintained by an open data vendor, Socrata, and uses Census and FBI data to create easy to use visualizations. This is not an open data portal in that it does not contain local or state information released by those entities.</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AutoNum type="arabicPeriod"/>
            </a:pPr>
            <a:r>
              <a:rPr lang="en">
                <a:solidFill>
                  <a:schemeClr val="dk1"/>
                </a:solidFill>
                <a:latin typeface="Verdana"/>
                <a:ea typeface="Verdana"/>
                <a:cs typeface="Verdana"/>
                <a:sym typeface="Verdana"/>
              </a:rPr>
              <a:t>Once you find what you think is an open data portal, use your definition as a guide to make sure it really is open. </a:t>
            </a:r>
            <a:endParaRPr sz="1200" i="1">
              <a:solidFill>
                <a:schemeClr val="dk1"/>
              </a:solidFill>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165cb096_9_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Google Shape;157;g25165cb096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Class 1a (cont’d) </a:t>
            </a:r>
            <a:endParaRPr/>
          </a:p>
          <a:p>
            <a:pPr marL="0" lvl="0" indent="0">
              <a:spcBef>
                <a:spcPts val="0"/>
              </a:spcBef>
              <a:spcAft>
                <a:spcPts val="0"/>
              </a:spcAft>
              <a:buNone/>
            </a:pPr>
            <a:endParaRPr/>
          </a:p>
          <a:p>
            <a:pPr marL="0" lvl="0" indent="0">
              <a:spcBef>
                <a:spcPts val="0"/>
              </a:spcBef>
              <a:spcAft>
                <a:spcPts val="0"/>
              </a:spcAft>
              <a:buNone/>
            </a:pPr>
            <a:r>
              <a:rPr lang="en"/>
              <a:t>The answer to the teaser question “What do they have in common?” is… Open Data Can Help! </a:t>
            </a:r>
            <a:endParaRPr/>
          </a:p>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6b763ff2_0_15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Google Shape;335;g206b763ff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0000"/>
              </a:lnSpc>
              <a:spcBef>
                <a:spcPts val="2000"/>
              </a:spcBef>
              <a:spcAft>
                <a:spcPts val="0"/>
              </a:spcAft>
              <a:buClr>
                <a:schemeClr val="dk1"/>
              </a:buClr>
              <a:buSzPts val="1100"/>
              <a:buFont typeface="Arial"/>
              <a:buNone/>
            </a:pPr>
            <a:r>
              <a:rPr lang="en" sz="1200">
                <a:solidFill>
                  <a:schemeClr val="dk1"/>
                </a:solidFill>
                <a:latin typeface="Verdana"/>
                <a:ea typeface="Verdana"/>
                <a:cs typeface="Verdana"/>
                <a:sym typeface="Verdana"/>
              </a:rPr>
              <a:t>Class 1d (cont’d):  Where Can I Find Open Data?</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	</a:t>
            </a:r>
            <a:endParaRPr sz="1200">
              <a:solidFill>
                <a:schemeClr val="dk1"/>
              </a:solidFill>
              <a:latin typeface="Verdana"/>
              <a:ea typeface="Verdana"/>
              <a:cs typeface="Verdana"/>
              <a:sym typeface="Verdana"/>
            </a:endParaRPr>
          </a:p>
          <a:p>
            <a:pPr marL="0" lvl="0" indent="0" rtl="0">
              <a:lnSpc>
                <a:spcPct val="120000"/>
              </a:lnSpc>
              <a:spcBef>
                <a:spcPts val="2000"/>
              </a:spcBef>
              <a:spcAft>
                <a:spcPts val="0"/>
              </a:spcAft>
              <a:buClr>
                <a:schemeClr val="dk1"/>
              </a:buClr>
              <a:buSzPts val="1100"/>
              <a:buFont typeface="Arial"/>
              <a:buNone/>
            </a:pPr>
            <a:r>
              <a:rPr lang="en" sz="1200">
                <a:solidFill>
                  <a:schemeClr val="dk1"/>
                </a:solidFill>
                <a:latin typeface="Verdana"/>
                <a:ea typeface="Verdana"/>
                <a:cs typeface="Verdana"/>
                <a:sym typeface="Verdana"/>
              </a:rPr>
              <a:t>4. </a:t>
            </a:r>
            <a:r>
              <a:rPr lang="en">
                <a:solidFill>
                  <a:schemeClr val="dk1"/>
                </a:solidFill>
                <a:latin typeface="Verdana"/>
                <a:ea typeface="Verdana"/>
                <a:cs typeface="Verdana"/>
                <a:sym typeface="Verdana"/>
              </a:rPr>
              <a:t>Using what you know about class participants, choose an open data site that might be of interest. Give the class 2-3 minutes to search on their own and ask everyone to provide one take-away that they learned and share if there was missing information or questions.  </a:t>
            </a:r>
            <a:endParaRPr>
              <a:solidFill>
                <a:schemeClr val="dk1"/>
              </a:solidFill>
              <a:latin typeface="Verdana"/>
              <a:ea typeface="Verdana"/>
              <a:cs typeface="Verdana"/>
              <a:sym typeface="Verdana"/>
            </a:endParaRPr>
          </a:p>
          <a:p>
            <a:pPr marL="914400" lvl="1" indent="-298450" rtl="0">
              <a:lnSpc>
                <a:spcPct val="115000"/>
              </a:lnSpc>
              <a:spcBef>
                <a:spcPts val="60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Use the discussion to raise the idea that if the open data site could be improved, we all would have an opportunity to give feedback.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a:solidFill>
                  <a:schemeClr val="dk1"/>
                </a:solidFill>
                <a:latin typeface="Verdana"/>
                <a:ea typeface="Verdana"/>
                <a:cs typeface="Verdana"/>
                <a:sym typeface="Verdana"/>
              </a:rPr>
              <a:t>Let the class know that charts, graphs and other types of displays are often a great first step. If participants are looking at these types of visualizations and are unsure of some definitions, see if the site has a data dictionary, or glossary. Often, data is already packaged in a way that will make it fairly easy to quickly make charts, graphs, etc. (Next class we will cover downloading and expressing data in different ways.)</a:t>
            </a:r>
            <a:br>
              <a:rPr lang="en">
                <a:solidFill>
                  <a:schemeClr val="dk1"/>
                </a:solidFill>
                <a:latin typeface="Verdana"/>
                <a:ea typeface="Verdana"/>
                <a:cs typeface="Verdana"/>
                <a:sym typeface="Verdana"/>
              </a:rPr>
            </a:br>
            <a:endParaRPr>
              <a:solidFill>
                <a:schemeClr val="dk1"/>
              </a:solidFill>
              <a:latin typeface="Verdana"/>
              <a:ea typeface="Verdana"/>
              <a:cs typeface="Verdana"/>
              <a:sym typeface="Verdana"/>
            </a:endParaRPr>
          </a:p>
          <a:p>
            <a:pPr marL="45720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200">
              <a:solidFill>
                <a:schemeClr val="dk1"/>
              </a:solidFill>
              <a:latin typeface="Verdana"/>
              <a:ea typeface="Verdana"/>
              <a:cs typeface="Verdana"/>
              <a:sym typeface="Verdan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3aed2de1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2000"/>
              </a:spcBef>
              <a:spcAft>
                <a:spcPts val="600"/>
              </a:spcAft>
              <a:buNone/>
            </a:pPr>
            <a:r>
              <a:rPr lang="en">
                <a:solidFill>
                  <a:schemeClr val="dk1"/>
                </a:solidFill>
                <a:latin typeface="Verdana"/>
                <a:ea typeface="Verdana"/>
                <a:cs typeface="Verdana"/>
                <a:sym typeface="Verdana"/>
              </a:rPr>
              <a:t>Review the objectives for this session.</a:t>
            </a:r>
            <a:endParaRPr/>
          </a:p>
        </p:txBody>
      </p:sp>
      <p:sp>
        <p:nvSpPr>
          <p:cNvPr id="341" name="Google Shape;341;g2f3aed2de1_0_3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165cb096_9_5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Google Shape;347;g25165cb096_9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38000"/>
              </a:lnSpc>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At the end of Class 1 let participants know that they will need a Google Account for Class 2. Let them know that you are available to assist anyone who needs help setting one up.</a:t>
            </a:r>
            <a:endParaRPr sz="1400">
              <a:solidFill>
                <a:schemeClr val="dk1"/>
              </a:solidFill>
              <a:latin typeface="Verdana"/>
              <a:ea typeface="Verdana"/>
              <a:cs typeface="Verdana"/>
              <a:sym typeface="Verdana"/>
            </a:endParaRPr>
          </a:p>
          <a:p>
            <a:pPr marL="0" lvl="0" indent="0" rtl="0">
              <a:lnSpc>
                <a:spcPct val="172800"/>
              </a:lnSpc>
              <a:spcBef>
                <a:spcPts val="2000"/>
              </a:spcBef>
              <a:spcAft>
                <a:spcPts val="0"/>
              </a:spcAft>
              <a:buClr>
                <a:schemeClr val="dk1"/>
              </a:buClr>
              <a:buSzPts val="1100"/>
              <a:buFont typeface="Arial"/>
              <a:buNone/>
            </a:pPr>
            <a:r>
              <a:rPr lang="en">
                <a:solidFill>
                  <a:schemeClr val="dk1"/>
                </a:solidFill>
                <a:latin typeface="Raleway"/>
                <a:ea typeface="Raleway"/>
                <a:cs typeface="Raleway"/>
                <a:sym typeface="Raleway"/>
              </a:rPr>
              <a:t>Ask class members to fill out an evaluation. This will take no more than 5 minutes. Let the class know:</a:t>
            </a:r>
            <a:endParaRPr>
              <a:solidFill>
                <a:schemeClr val="dk1"/>
              </a:solidFill>
              <a:latin typeface="Raleway"/>
              <a:ea typeface="Raleway"/>
              <a:cs typeface="Raleway"/>
              <a:sym typeface="Raleway"/>
            </a:endParaRPr>
          </a:p>
          <a:p>
            <a:pPr marL="457200" lvl="0" indent="-317500" rtl="0">
              <a:lnSpc>
                <a:spcPct val="120000"/>
              </a:lnSpc>
              <a:spcBef>
                <a:spcPts val="200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this class is a pilot and we want to know whether the class met your expectations and how we can improve. </a:t>
            </a:r>
            <a:endParaRPr sz="1400">
              <a:solidFill>
                <a:schemeClr val="dk1"/>
              </a:solidFill>
              <a:latin typeface="Verdana"/>
              <a:ea typeface="Verdana"/>
              <a:cs typeface="Verdana"/>
              <a:sym typeface="Verdana"/>
            </a:endParaRPr>
          </a:p>
          <a:p>
            <a:pPr marL="457200" lvl="0" indent="-317500" rtl="0">
              <a:lnSpc>
                <a:spcPct val="120000"/>
              </a:lnSpc>
              <a:spcBef>
                <a:spcPts val="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We’d like you to answer a few questions to see if the class is the curriculum was able to communicate information well enough. </a:t>
            </a:r>
            <a:endParaRPr sz="1400">
              <a:solidFill>
                <a:schemeClr val="dk1"/>
              </a:solidFill>
            </a:endParaRPr>
          </a:p>
          <a:p>
            <a:pPr marL="0" lvl="0" indent="0" rtl="0">
              <a:lnSpc>
                <a:spcPct val="138000"/>
              </a:lnSpc>
              <a:spcBef>
                <a:spcPts val="600"/>
              </a:spcBef>
              <a:spcAft>
                <a:spcPts val="0"/>
              </a:spcAft>
              <a:buClr>
                <a:schemeClr val="dk1"/>
              </a:buClr>
              <a:buSzPts val="1100"/>
              <a:buFont typeface="Arial"/>
              <a:buNone/>
            </a:pPr>
            <a:endParaRPr>
              <a:solidFill>
                <a:schemeClr val="dk1"/>
              </a:solidFill>
              <a:latin typeface="Raleway"/>
              <a:ea typeface="Raleway"/>
              <a:cs typeface="Raleway"/>
              <a:sym typeface="Raleway"/>
            </a:endParaRPr>
          </a:p>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d5c86322c_2_20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Google Shape;353;g1d5c86322c_2_20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6b763ff2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Google Shape;162;g206b763f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chemeClr val="dk1"/>
                </a:solidFill>
                <a:latin typeface="Verdana"/>
                <a:ea typeface="Verdana"/>
                <a:cs typeface="Verdana"/>
                <a:sym typeface="Verdana"/>
              </a:rPr>
              <a:t>Class 1a (cont’d) </a:t>
            </a:r>
            <a:endParaRPr sz="1400">
              <a:solidFill>
                <a:schemeClr val="dk1"/>
              </a:solidFill>
              <a:latin typeface="Verdana"/>
              <a:ea typeface="Verdana"/>
              <a:cs typeface="Verdana"/>
              <a:sym typeface="Verdana"/>
            </a:endParaRPr>
          </a:p>
          <a:p>
            <a:pPr marL="0" lvl="0" indent="0">
              <a:spcBef>
                <a:spcPts val="0"/>
              </a:spcBef>
              <a:spcAft>
                <a:spcPts val="0"/>
              </a:spcAft>
              <a:buNone/>
            </a:pPr>
            <a:endParaRPr sz="14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2. Collect background on class participants. Ask the class a few of the questions below to find out more about their level of knowledge and what brought them to the class. Record the answers if possible. The amount of time spent on this activity may depend on how many people are in the class.</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How many of you have heard of open data before seeing this class</a:t>
            </a:r>
            <a:br>
              <a:rPr lang="en">
                <a:solidFill>
                  <a:schemeClr val="dk1"/>
                </a:solidFill>
                <a:latin typeface="Verdana"/>
                <a:ea typeface="Verdana"/>
                <a:cs typeface="Verdana"/>
                <a:sym typeface="Verdana"/>
              </a:rPr>
            </a:br>
            <a:r>
              <a:rPr lang="en">
                <a:solidFill>
                  <a:schemeClr val="dk1"/>
                </a:solidFill>
                <a:latin typeface="Verdana"/>
                <a:ea typeface="Verdana"/>
                <a:cs typeface="Verdana"/>
                <a:sym typeface="Verdana"/>
              </a:rPr>
              <a:t>announcement?</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Does anyone know what open data is? </a:t>
            </a:r>
            <a:r>
              <a:rPr lang="en" i="1">
                <a:solidFill>
                  <a:schemeClr val="dk1"/>
                </a:solidFill>
                <a:latin typeface="Verdana"/>
                <a:ea typeface="Verdana"/>
                <a:cs typeface="Verdana"/>
                <a:sym typeface="Verdana"/>
              </a:rPr>
              <a:t>(if yes)</a:t>
            </a:r>
            <a:br>
              <a:rPr lang="en">
                <a:solidFill>
                  <a:schemeClr val="dk1"/>
                </a:solidFill>
                <a:latin typeface="Verdana"/>
                <a:ea typeface="Verdana"/>
                <a:cs typeface="Verdana"/>
                <a:sym typeface="Verdana"/>
              </a:rPr>
            </a:br>
            <a:r>
              <a:rPr lang="en">
                <a:solidFill>
                  <a:schemeClr val="dk1"/>
                </a:solidFill>
                <a:latin typeface="Verdana"/>
                <a:ea typeface="Verdana"/>
                <a:cs typeface="Verdana"/>
                <a:sym typeface="Verdana"/>
              </a:rPr>
              <a:t>Can you tell us what your definition and understanding is?</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Why did you come to this class?</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What do you hope to learn from taking this series of classes?</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Does anyone have a specific question they’re hoping open data will</a:t>
            </a:r>
            <a:br>
              <a:rPr lang="en">
                <a:solidFill>
                  <a:schemeClr val="dk1"/>
                </a:solidFill>
                <a:latin typeface="Verdana"/>
                <a:ea typeface="Verdana"/>
                <a:cs typeface="Verdana"/>
                <a:sym typeface="Verdana"/>
              </a:rPr>
            </a:br>
            <a:r>
              <a:rPr lang="en">
                <a:solidFill>
                  <a:schemeClr val="dk1"/>
                </a:solidFill>
                <a:latin typeface="Verdana"/>
                <a:ea typeface="Verdana"/>
                <a:cs typeface="Verdana"/>
                <a:sym typeface="Verdana"/>
              </a:rPr>
              <a:t>help them answer?</a:t>
            </a:r>
            <a:endParaRPr sz="140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d5c86322c_2_10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Class 1a (cont’d)</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3. Give a breakdown of what this class series is and why it’s important: </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This is an opportunity to learn about new tools and to better understand what’s taking in place in your community</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We will first explore what open data is, where you can find it, how to use it, and why it’s important to give feedback to the people and organizations that publish it. </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There are four one- to two-hour classes, including this one, which will set you on the path of becoming an open data expert. At the end of this class you will have a solid understanding of what open data is, see examples of how and where it is used, be able to form open data questions, and be able to find open data on your own. </a:t>
            </a:r>
            <a:endParaRPr b="1">
              <a:solidFill>
                <a:schemeClr val="dk1"/>
              </a:solidFill>
              <a:latin typeface="Verdana"/>
              <a:ea typeface="Verdana"/>
              <a:cs typeface="Verdana"/>
              <a:sym typeface="Verdana"/>
            </a:endParaRPr>
          </a:p>
        </p:txBody>
      </p:sp>
      <p:sp>
        <p:nvSpPr>
          <p:cNvPr id="167" name="Google Shape;167;g1d5c86322c_2_10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165cb096_9_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Class 1a (cont’d) </a:t>
            </a:r>
            <a:endParaRPr/>
          </a:p>
          <a:p>
            <a:pPr marL="0" lvl="0" indent="0">
              <a:spcBef>
                <a:spcPts val="0"/>
              </a:spcBef>
              <a:spcAft>
                <a:spcPts val="0"/>
              </a:spcAft>
              <a:buNone/>
            </a:pPr>
            <a:endParaRPr/>
          </a:p>
          <a:p>
            <a:pPr marL="0" lvl="0" indent="0" rtl="0">
              <a:spcBef>
                <a:spcPts val="0"/>
              </a:spcBef>
              <a:spcAft>
                <a:spcPts val="0"/>
              </a:spcAft>
              <a:buNone/>
            </a:pPr>
            <a:r>
              <a:rPr lang="en"/>
              <a:t>4. List the objectives of the class. </a:t>
            </a:r>
            <a:endParaRPr/>
          </a:p>
        </p:txBody>
      </p:sp>
      <p:sp>
        <p:nvSpPr>
          <p:cNvPr id="173" name="Google Shape;173;g25165cb096_9_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173da1bf_0_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Google Shape;179;g26173da1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1b: What is Open Data?</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Estimated Time: </a:t>
            </a:r>
            <a:r>
              <a:rPr lang="en" i="1">
                <a:solidFill>
                  <a:schemeClr val="dk1"/>
                </a:solidFill>
                <a:latin typeface="Verdana"/>
                <a:ea typeface="Verdana"/>
                <a:cs typeface="Verdana"/>
                <a:sym typeface="Verdana"/>
              </a:rPr>
              <a:t>30 minutes</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Learning Objective: </a:t>
            </a:r>
            <a:r>
              <a:rPr lang="en">
                <a:solidFill>
                  <a:schemeClr val="dk1"/>
                </a:solidFill>
                <a:latin typeface="Verdana"/>
                <a:ea typeface="Verdana"/>
                <a:cs typeface="Verdana"/>
                <a:sym typeface="Verdana"/>
              </a:rPr>
              <a:t>Define open data. Explain whether or not datasets meet open data standards.</a:t>
            </a:r>
            <a:endParaRPr>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b="1" i="1">
                <a:solidFill>
                  <a:schemeClr val="dk1"/>
                </a:solidFill>
                <a:latin typeface="Verdana"/>
                <a:ea typeface="Verdana"/>
                <a:cs typeface="Verdana"/>
                <a:sym typeface="Verdana"/>
              </a:rPr>
              <a:t>Discussion: </a:t>
            </a:r>
            <a:r>
              <a:rPr lang="en">
                <a:solidFill>
                  <a:schemeClr val="dk1"/>
                </a:solidFill>
                <a:latin typeface="Verdana"/>
                <a:ea typeface="Verdana"/>
                <a:cs typeface="Verdana"/>
                <a:sym typeface="Verdana"/>
              </a:rPr>
              <a:t>In this section you’ll begin to dive into the definitions and standards that separate open data from other data sets. You’ll cover an in-depth explanation of open data, share examples of open data sets, and then have the class evaluate datasets, sharing why they are or are not open. </a:t>
            </a:r>
            <a:endParaRPr>
              <a:solidFill>
                <a:schemeClr val="dk1"/>
              </a:solidFill>
              <a:latin typeface="Verdana"/>
              <a:ea typeface="Verdana"/>
              <a:cs typeface="Verdana"/>
              <a:sym typeface="Verdana"/>
            </a:endParaRPr>
          </a:p>
          <a:p>
            <a:pPr marL="0" lvl="0" indent="0">
              <a:spcBef>
                <a:spcPts val="300"/>
              </a:spcBef>
              <a:spcAft>
                <a:spcPts val="0"/>
              </a:spcAft>
              <a:buNone/>
            </a:pPr>
            <a:endParaRPr b="1" i="1">
              <a:solidFill>
                <a:schemeClr val="dk1"/>
              </a:solidFill>
              <a:latin typeface="Verdana"/>
              <a:ea typeface="Verdana"/>
              <a:cs typeface="Verdana"/>
              <a:sym typeface="Verdana"/>
            </a:endParaRPr>
          </a:p>
          <a:p>
            <a:pPr marL="0" lvl="0" indent="0">
              <a:spcBef>
                <a:spcPts val="0"/>
              </a:spcBef>
              <a:spcAft>
                <a:spcPts val="0"/>
              </a:spcAft>
              <a:buNone/>
            </a:pPr>
            <a:r>
              <a:rPr lang="en" b="1" i="1">
                <a:solidFill>
                  <a:schemeClr val="dk1"/>
                </a:solidFill>
                <a:latin typeface="Verdana"/>
                <a:ea typeface="Verdana"/>
                <a:cs typeface="Verdana"/>
                <a:sym typeface="Verdana"/>
              </a:rPr>
              <a:t>Activities:</a:t>
            </a:r>
            <a:endParaRPr>
              <a:latin typeface="Verdana"/>
              <a:ea typeface="Verdana"/>
              <a:cs typeface="Verdana"/>
              <a:sym typeface="Verdana"/>
            </a:endParaRPr>
          </a:p>
          <a:p>
            <a:pPr marL="0" lvl="0" indent="0">
              <a:spcBef>
                <a:spcPts val="0"/>
              </a:spcBef>
              <a:spcAft>
                <a:spcPts val="0"/>
              </a:spcAft>
              <a:buNone/>
            </a:pPr>
            <a:endParaRPr/>
          </a:p>
          <a:p>
            <a:pPr marL="457200" lvl="0" indent="-317500" rtl="0">
              <a:spcBef>
                <a:spcPts val="0"/>
              </a:spcBef>
              <a:spcAft>
                <a:spcPts val="0"/>
              </a:spcAft>
              <a:buSzPts val="1400"/>
              <a:buAutoNum type="arabicPeriod"/>
            </a:pPr>
            <a:r>
              <a:rPr lang="en"/>
              <a:t>A brief introduction:</a:t>
            </a:r>
            <a:endParaRPr/>
          </a:p>
          <a:p>
            <a:pPr marL="457200" lvl="0" indent="0">
              <a:spcBef>
                <a:spcPts val="0"/>
              </a:spcBef>
              <a:spcAft>
                <a:spcPts val="0"/>
              </a:spcAft>
              <a:buNone/>
            </a:pPr>
            <a:r>
              <a:rPr lang="en"/>
              <a:t>Choose one of the videos here to show your class: </a:t>
            </a:r>
            <a:endParaRPr/>
          </a:p>
          <a:p>
            <a:pPr marL="914400" lvl="0" indent="-317500">
              <a:spcBef>
                <a:spcPts val="0"/>
              </a:spcBef>
              <a:spcAft>
                <a:spcPts val="0"/>
              </a:spcAft>
              <a:buSzPts val="1400"/>
              <a:buChar char="●"/>
            </a:pPr>
            <a:r>
              <a:rPr lang="en"/>
              <a:t>Video 1: From CNN. Broad-based (1:49, requires watching a short ad) </a:t>
            </a:r>
            <a:r>
              <a:rPr lang="en" u="sng">
                <a:solidFill>
                  <a:schemeClr val="hlink"/>
                </a:solidFill>
                <a:hlinkClick r:id="rId3"/>
              </a:rPr>
              <a:t>http://money.cnn.com/2017/04/11/technology/government-open-data-life-decisions/index.html</a:t>
            </a:r>
            <a:r>
              <a:rPr lang="en"/>
              <a:t> </a:t>
            </a:r>
            <a:endParaRPr/>
          </a:p>
          <a:p>
            <a:pPr marL="914400" lvl="0" indent="-317500">
              <a:spcBef>
                <a:spcPts val="0"/>
              </a:spcBef>
              <a:spcAft>
                <a:spcPts val="0"/>
              </a:spcAft>
              <a:buSzPts val="1400"/>
              <a:buChar char="●"/>
            </a:pPr>
            <a:r>
              <a:rPr lang="en"/>
              <a:t>Video 2: From City of Philadelphia. Has some specific Philadelphia information, but explains open data broadly (2:03)</a:t>
            </a:r>
            <a:endParaRPr/>
          </a:p>
          <a:p>
            <a:pPr marL="457200" lvl="0" indent="457200">
              <a:spcBef>
                <a:spcPts val="0"/>
              </a:spcBef>
              <a:spcAft>
                <a:spcPts val="0"/>
              </a:spcAft>
              <a:buNone/>
            </a:pPr>
            <a:r>
              <a:rPr lang="en" u="sng">
                <a:solidFill>
                  <a:schemeClr val="hlink"/>
                </a:solidFill>
                <a:hlinkClick r:id="rId4"/>
              </a:rPr>
              <a:t>https://www.youtube.com/watch?v=SpOD0ab1T8A</a:t>
            </a:r>
            <a:r>
              <a:rPr lang="en"/>
              <a:t> </a:t>
            </a:r>
            <a:endParaRPr/>
          </a:p>
          <a:p>
            <a:pPr marL="914400" lvl="0" indent="-317500">
              <a:spcBef>
                <a:spcPts val="0"/>
              </a:spcBef>
              <a:spcAft>
                <a:spcPts val="0"/>
              </a:spcAft>
              <a:buSzPts val="1400"/>
              <a:buChar char="●"/>
            </a:pPr>
            <a:r>
              <a:rPr lang="en"/>
              <a:t>Video 3: From County of Grande Prairie, No. 1 (Canada). Is general and has a more rural orientation. (3:02)</a:t>
            </a:r>
            <a:endParaRPr/>
          </a:p>
          <a:p>
            <a:pPr marL="457200" lvl="0" indent="457200">
              <a:spcBef>
                <a:spcPts val="0"/>
              </a:spcBef>
              <a:spcAft>
                <a:spcPts val="0"/>
              </a:spcAft>
              <a:buNone/>
            </a:pPr>
            <a:r>
              <a:rPr lang="en" u="sng">
                <a:solidFill>
                  <a:schemeClr val="hlink"/>
                </a:solidFill>
                <a:hlinkClick r:id="rId5"/>
              </a:rPr>
              <a:t>https://www.youtube.com/watch?v=PzWpcVzuwV0</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5c86322c_2_1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500"/>
              </a:spcBef>
              <a:spcAft>
                <a:spcPts val="0"/>
              </a:spcAft>
              <a:buClr>
                <a:schemeClr val="dk1"/>
              </a:buClr>
              <a:buSzPts val="1100"/>
              <a:buFont typeface="Arial"/>
              <a:buNone/>
            </a:pPr>
            <a:r>
              <a:rPr lang="en" sz="1100" b="1">
                <a:solidFill>
                  <a:schemeClr val="dk1"/>
                </a:solidFill>
                <a:latin typeface="Verdana"/>
                <a:ea typeface="Verdana"/>
                <a:cs typeface="Verdana"/>
                <a:sym typeface="Verdana"/>
              </a:rPr>
              <a:t>Class 1b: What is Open Data?</a:t>
            </a:r>
            <a:endParaRPr sz="1100">
              <a:solidFill>
                <a:schemeClr val="dk1"/>
              </a:solidFill>
              <a:latin typeface="Verdana"/>
              <a:ea typeface="Verdana"/>
              <a:cs typeface="Verdana"/>
              <a:sym typeface="Verdana"/>
            </a:endParaRPr>
          </a:p>
          <a:p>
            <a:pPr marL="0" lvl="0" indent="0" rtl="0">
              <a:lnSpc>
                <a:spcPct val="115000"/>
              </a:lnSpc>
              <a:spcBef>
                <a:spcPts val="500"/>
              </a:spcBef>
              <a:spcAft>
                <a:spcPts val="0"/>
              </a:spcAft>
              <a:buClr>
                <a:schemeClr val="dk1"/>
              </a:buClr>
              <a:buSzPts val="1100"/>
              <a:buFont typeface="Arial"/>
              <a:buNone/>
            </a:pPr>
            <a:endParaRPr sz="1100" b="1" i="1">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2. Provide the open data definition. If someone has already given a definition in class you can let the students know that you’re going to expand upon that and go into more detail. </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Most definitions agree on the key points listed in the </a:t>
            </a:r>
            <a:r>
              <a:rPr lang="en" sz="1100" u="sng">
                <a:solidFill>
                  <a:srgbClr val="0563C1"/>
                </a:solidFill>
                <a:latin typeface="Verdana"/>
                <a:ea typeface="Verdana"/>
                <a:cs typeface="Verdana"/>
                <a:sym typeface="Verdana"/>
                <a:hlinkClick r:id="rId3"/>
              </a:rPr>
              <a:t>Open Definition</a:t>
            </a:r>
            <a:r>
              <a:rPr lang="en" sz="1100">
                <a:solidFill>
                  <a:schemeClr val="dk1"/>
                </a:solidFill>
                <a:latin typeface="Verdana"/>
                <a:ea typeface="Verdana"/>
                <a:cs typeface="Verdana"/>
                <a:sym typeface="Verdana"/>
              </a:rPr>
              <a:t>: “Open data and content can be freely used, modified, and shared by anyone for any purpose.” What does this mean?</a:t>
            </a:r>
            <a:br>
              <a:rPr lang="en" sz="1100">
                <a:solidFill>
                  <a:schemeClr val="dk1"/>
                </a:solidFill>
                <a:latin typeface="Verdana"/>
                <a:ea typeface="Verdana"/>
                <a:cs typeface="Verdana"/>
                <a:sym typeface="Verdana"/>
              </a:rPr>
            </a:b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3. Write each element on the whiteboard or large post-it paper, or bring it up on the screen. Together you’ll go over each of the key elements that define open data. Write the key elements down on the whiteboard or post-it notes. The class will refer to them later when reviewing data sources to see if they are open or not. (Suggested time: 5 min) </a:t>
            </a:r>
            <a:endParaRPr/>
          </a:p>
        </p:txBody>
      </p:sp>
      <p:sp>
        <p:nvSpPr>
          <p:cNvPr id="190" name="Google Shape;190;g1d5c86322c_2_13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5cd3bae1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Google Shape;197;g1d5cd3ba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n" sz="1200">
                <a:solidFill>
                  <a:schemeClr val="dk1"/>
                </a:solidFill>
                <a:latin typeface="Verdana"/>
                <a:ea typeface="Verdana"/>
                <a:cs typeface="Verdana"/>
                <a:sym typeface="Verdana"/>
              </a:rPr>
              <a:t>Class 1b (cont’d): What is open data? </a:t>
            </a:r>
            <a:endParaRPr sz="1200">
              <a:solidFill>
                <a:schemeClr val="dk1"/>
              </a:solidFill>
              <a:latin typeface="Verdana"/>
              <a:ea typeface="Verdana"/>
              <a:cs typeface="Verdana"/>
              <a:sym typeface="Verdana"/>
            </a:endParaRPr>
          </a:p>
          <a:p>
            <a:pPr marL="457200" lvl="0" indent="457200" rtl="0">
              <a:spcBef>
                <a:spcPts val="0"/>
              </a:spcBef>
              <a:spcAft>
                <a:spcPts val="0"/>
              </a:spcAft>
              <a:buNone/>
            </a:pPr>
            <a:r>
              <a:rPr lang="en" sz="1200">
                <a:solidFill>
                  <a:schemeClr val="dk1"/>
                </a:solidFill>
                <a:latin typeface="Verdana"/>
                <a:ea typeface="Verdana"/>
                <a:cs typeface="Verdana"/>
                <a:sym typeface="Verdana"/>
              </a:rPr>
              <a:t>#3  Elements of the definition </a:t>
            </a:r>
            <a:endParaRPr sz="1200">
              <a:solidFill>
                <a:schemeClr val="dk1"/>
              </a:solidFill>
              <a:latin typeface="Verdana"/>
              <a:ea typeface="Verdana"/>
              <a:cs typeface="Verdana"/>
              <a:sym typeface="Verdana"/>
            </a:endParaRPr>
          </a:p>
          <a:p>
            <a:pPr marL="457200" lvl="0" indent="0" rtl="0">
              <a:spcBef>
                <a:spcPts val="0"/>
              </a:spcBef>
              <a:spcAft>
                <a:spcPts val="0"/>
              </a:spcAft>
              <a:buNone/>
            </a:pPr>
            <a:endParaRPr sz="1400" b="1">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Freely used</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Open data should not cost any money to access </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Assumes ability to access it</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No restrictions on use</a:t>
            </a:r>
            <a:endParaRPr>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The data can be shared with other people and no requests for use or copyright permissions are needed to share open data.</a:t>
            </a:r>
            <a:endParaRPr sz="1200">
              <a:solidFill>
                <a:schemeClr val="dk1"/>
              </a:solidFill>
              <a:latin typeface="Verdana"/>
              <a:ea typeface="Verdana"/>
              <a:cs typeface="Verdana"/>
              <a:sym typeface="Verdana"/>
            </a:endParaRPr>
          </a:p>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 name="Google Shape;61;p1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2" name="Google Shape;62;p14"/>
          <p:cNvSpPr txBox="1">
            <a:spLocks noGrp="1"/>
          </p:cNvSpPr>
          <p:nvPr>
            <p:ph type="ctr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63" name="Google Shape;63;p14"/>
          <p:cNvSpPr txBox="1">
            <a:spLocks noGrp="1"/>
          </p:cNvSpPr>
          <p:nvPr>
            <p:ph type="subTitle" idx="1"/>
          </p:nvPr>
        </p:nvSpPr>
        <p:spPr>
          <a:xfrm>
            <a:off x="825038" y="3341715"/>
            <a:ext cx="7543800" cy="8574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342900" marR="0" lvl="1" indent="0" algn="ctr" rtl="0">
              <a:lnSpc>
                <a:spcPct val="90000"/>
              </a:lnSpc>
              <a:spcBef>
                <a:spcPts val="200"/>
              </a:spcBef>
              <a:spcAft>
                <a:spcPts val="0"/>
              </a:spcAft>
              <a:buClr>
                <a:schemeClr val="accent1"/>
              </a:buClr>
              <a:buSzPts val="1400"/>
              <a:buFont typeface="Calibri"/>
              <a:buNone/>
              <a:defRPr sz="1800" b="0" i="0" u="none" strike="noStrike" cap="none">
                <a:solidFill>
                  <a:srgbClr val="3F3F3F"/>
                </a:solidFill>
                <a:latin typeface="Calibri"/>
                <a:ea typeface="Calibri"/>
                <a:cs typeface="Calibri"/>
                <a:sym typeface="Calibri"/>
              </a:defRPr>
            </a:lvl2pPr>
            <a:lvl3pPr marL="685800" marR="0" lvl="2" indent="0" algn="ctr"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ctr"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64" name="Google Shape;64;p1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1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67" name="Google Shape;67;p14"/>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0" name="Google Shape;70;p15"/>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71" name="Google Shape;71;p1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74"/>
        <p:cNvGrpSpPr/>
        <p:nvPr/>
      </p:nvGrpSpPr>
      <p:grpSpPr>
        <a:xfrm>
          <a:off x="0" y="0"/>
          <a:ext cx="0" cy="0"/>
          <a:chOff x="0" y="0"/>
          <a:chExt cx="0" cy="0"/>
        </a:xfrm>
      </p:grpSpPr>
      <p:sp>
        <p:nvSpPr>
          <p:cNvPr id="75" name="Google Shape;75;p1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6" name="Google Shape;76;p1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7" name="Google Shape;77;p16"/>
          <p:cNvSpPr txBox="1">
            <a:spLocks noGrp="1"/>
          </p:cNvSpPr>
          <p:nvPr>
            <p:ph type="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8" name="Google Shape;78;p16"/>
          <p:cNvSpPr txBox="1">
            <a:spLocks noGrp="1"/>
          </p:cNvSpPr>
          <p:nvPr>
            <p:ph type="body" idx="1"/>
          </p:nvPr>
        </p:nvSpPr>
        <p:spPr>
          <a:xfrm>
            <a:off x="822960" y="3339846"/>
            <a:ext cx="7543800" cy="857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9pPr>
          </a:lstStyle>
          <a:p>
            <a:endParaRPr/>
          </a:p>
        </p:txBody>
      </p:sp>
      <p:sp>
        <p:nvSpPr>
          <p:cNvPr id="79" name="Google Shape;79;p1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Google Shape;80;p1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1" name="Google Shape;81;p1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82" name="Google Shape;82;p16"/>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5" name="Google Shape;85;p17"/>
          <p:cNvSpPr txBox="1">
            <a:spLocks noGrp="1"/>
          </p:cNvSpPr>
          <p:nvPr>
            <p:ph type="body" idx="1"/>
          </p:nvPr>
        </p:nvSpPr>
        <p:spPr>
          <a:xfrm>
            <a:off x="822959" y="1384300"/>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86" name="Google Shape;86;p17"/>
          <p:cNvSpPr txBox="1">
            <a:spLocks noGrp="1"/>
          </p:cNvSpPr>
          <p:nvPr>
            <p:ph type="body" idx="2"/>
          </p:nvPr>
        </p:nvSpPr>
        <p:spPr>
          <a:xfrm>
            <a:off x="4663440" y="1384301"/>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87" name="Google Shape;87;p17"/>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8" name="Google Shape;88;p17"/>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9" name="Google Shape;89;p1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2" name="Google Shape;92;p18"/>
          <p:cNvSpPr txBox="1">
            <a:spLocks noGrp="1"/>
          </p:cNvSpPr>
          <p:nvPr>
            <p:ph type="body" idx="1"/>
          </p:nvPr>
        </p:nvSpPr>
        <p:spPr>
          <a:xfrm>
            <a:off x="82296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93" name="Google Shape;93;p18"/>
          <p:cNvSpPr txBox="1">
            <a:spLocks noGrp="1"/>
          </p:cNvSpPr>
          <p:nvPr>
            <p:ph type="body" idx="2"/>
          </p:nvPr>
        </p:nvSpPr>
        <p:spPr>
          <a:xfrm>
            <a:off x="82296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94" name="Google Shape;94;p18"/>
          <p:cNvSpPr txBox="1">
            <a:spLocks noGrp="1"/>
          </p:cNvSpPr>
          <p:nvPr>
            <p:ph type="body" idx="3"/>
          </p:nvPr>
        </p:nvSpPr>
        <p:spPr>
          <a:xfrm>
            <a:off x="466344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95" name="Google Shape;95;p18"/>
          <p:cNvSpPr txBox="1">
            <a:spLocks noGrp="1"/>
          </p:cNvSpPr>
          <p:nvPr>
            <p:ph type="body" idx="4"/>
          </p:nvPr>
        </p:nvSpPr>
        <p:spPr>
          <a:xfrm>
            <a:off x="466344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96" name="Google Shape;96;p18"/>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7" name="Google Shape;97;p18"/>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8" name="Google Shape;98;p18"/>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1" name="Google Shape;101;p19"/>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2" name="Google Shape;102;p19"/>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3" name="Google Shape;103;p19"/>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4"/>
        <p:cNvGrpSpPr/>
        <p:nvPr/>
      </p:nvGrpSpPr>
      <p:grpSpPr>
        <a:xfrm>
          <a:off x="0" y="0"/>
          <a:ext cx="0" cy="0"/>
          <a:chOff x="0" y="0"/>
          <a:chExt cx="0" cy="0"/>
        </a:xfrm>
      </p:grpSpPr>
      <p:sp>
        <p:nvSpPr>
          <p:cNvPr id="105" name="Google Shape;105;p20"/>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06" name="Google Shape;106;p20"/>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07" name="Google Shape;107;p20"/>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8" name="Google Shape;108;p20"/>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9" name="Google Shape;109;p20"/>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10"/>
        <p:cNvGrpSpPr/>
        <p:nvPr/>
      </p:nvGrpSpPr>
      <p:grpSpPr>
        <a:xfrm>
          <a:off x="0" y="0"/>
          <a:ext cx="0" cy="0"/>
          <a:chOff x="0" y="0"/>
          <a:chExt cx="0" cy="0"/>
        </a:xfrm>
      </p:grpSpPr>
      <p:sp>
        <p:nvSpPr>
          <p:cNvPr id="111" name="Google Shape;111;p21"/>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12" name="Google Shape;112;p21"/>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13" name="Google Shape;113;p21"/>
          <p:cNvSpPr txBox="1">
            <a:spLocks noGrp="1"/>
          </p:cNvSpPr>
          <p:nvPr>
            <p:ph type="title"/>
          </p:nvPr>
        </p:nvSpPr>
        <p:spPr>
          <a:xfrm>
            <a:off x="342900" y="445769"/>
            <a:ext cx="2400300" cy="171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4" name="Google Shape;114;p21"/>
          <p:cNvSpPr txBox="1">
            <a:spLocks noGrp="1"/>
          </p:cNvSpPr>
          <p:nvPr>
            <p:ph type="body" idx="1"/>
          </p:nvPr>
        </p:nvSpPr>
        <p:spPr>
          <a:xfrm>
            <a:off x="3600450" y="548640"/>
            <a:ext cx="4869300" cy="39432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15" name="Google Shape;115;p21"/>
          <p:cNvSpPr txBox="1">
            <a:spLocks noGrp="1"/>
          </p:cNvSpPr>
          <p:nvPr>
            <p:ph type="body" idx="2"/>
          </p:nvPr>
        </p:nvSpPr>
        <p:spPr>
          <a:xfrm>
            <a:off x="342900" y="2194560"/>
            <a:ext cx="2400300" cy="2534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16" name="Google Shape;116;p21"/>
          <p:cNvSpPr txBox="1">
            <a:spLocks noGrp="1"/>
          </p:cNvSpPr>
          <p:nvPr>
            <p:ph type="dt" idx="10"/>
          </p:nvPr>
        </p:nvSpPr>
        <p:spPr>
          <a:xfrm>
            <a:off x="349134" y="4844839"/>
            <a:ext cx="19638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7" name="Google Shape;117;p21"/>
          <p:cNvSpPr txBox="1">
            <a:spLocks noGrp="1"/>
          </p:cNvSpPr>
          <p:nvPr>
            <p:ph type="ftr" idx="11"/>
          </p:nvPr>
        </p:nvSpPr>
        <p:spPr>
          <a:xfrm>
            <a:off x="3600450" y="4844839"/>
            <a:ext cx="34860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cap="none">
                <a:solidFill>
                  <a:schemeClr val="dk2"/>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Google Shape;118;p21"/>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2"/>
                </a:solidFill>
                <a:latin typeface="Calibri"/>
                <a:ea typeface="Calibri"/>
                <a:cs typeface="Calibri"/>
                <a:sym typeface="Calibri"/>
              </a:defRPr>
            </a:lvl1pPr>
            <a:lvl2pPr marL="0" marR="0" lvl="1" indent="0" algn="r" rtl="0">
              <a:spcBef>
                <a:spcPts val="0"/>
              </a:spcBef>
              <a:buNone/>
              <a:defRPr sz="800">
                <a:solidFill>
                  <a:schemeClr val="dk2"/>
                </a:solidFill>
                <a:latin typeface="Calibri"/>
                <a:ea typeface="Calibri"/>
                <a:cs typeface="Calibri"/>
                <a:sym typeface="Calibri"/>
              </a:defRPr>
            </a:lvl2pPr>
            <a:lvl3pPr marL="0" marR="0" lvl="2" indent="0" algn="r" rtl="0">
              <a:spcBef>
                <a:spcPts val="0"/>
              </a:spcBef>
              <a:buNone/>
              <a:defRPr sz="800">
                <a:solidFill>
                  <a:schemeClr val="dk2"/>
                </a:solidFill>
                <a:latin typeface="Calibri"/>
                <a:ea typeface="Calibri"/>
                <a:cs typeface="Calibri"/>
                <a:sym typeface="Calibri"/>
              </a:defRPr>
            </a:lvl3pPr>
            <a:lvl4pPr marL="0" marR="0" lvl="3" indent="0" algn="r" rtl="0">
              <a:spcBef>
                <a:spcPts val="0"/>
              </a:spcBef>
              <a:buNone/>
              <a:defRPr sz="800">
                <a:solidFill>
                  <a:schemeClr val="dk2"/>
                </a:solidFill>
                <a:latin typeface="Calibri"/>
                <a:ea typeface="Calibri"/>
                <a:cs typeface="Calibri"/>
                <a:sym typeface="Calibri"/>
              </a:defRPr>
            </a:lvl4pPr>
            <a:lvl5pPr marL="0" marR="0" lvl="4" indent="0" algn="r" rtl="0">
              <a:spcBef>
                <a:spcPts val="0"/>
              </a:spcBef>
              <a:buNone/>
              <a:defRPr sz="800">
                <a:solidFill>
                  <a:schemeClr val="dk2"/>
                </a:solidFill>
                <a:latin typeface="Calibri"/>
                <a:ea typeface="Calibri"/>
                <a:cs typeface="Calibri"/>
                <a:sym typeface="Calibri"/>
              </a:defRPr>
            </a:lvl5pPr>
            <a:lvl6pPr marL="0" marR="0" lvl="5" indent="0" algn="r" rtl="0">
              <a:spcBef>
                <a:spcPts val="0"/>
              </a:spcBef>
              <a:buNone/>
              <a:defRPr sz="800">
                <a:solidFill>
                  <a:schemeClr val="dk2"/>
                </a:solidFill>
                <a:latin typeface="Calibri"/>
                <a:ea typeface="Calibri"/>
                <a:cs typeface="Calibri"/>
                <a:sym typeface="Calibri"/>
              </a:defRPr>
            </a:lvl6pPr>
            <a:lvl7pPr marL="0" marR="0" lvl="6" indent="0" algn="r" rtl="0">
              <a:spcBef>
                <a:spcPts val="0"/>
              </a:spcBef>
              <a:buNone/>
              <a:defRPr sz="800">
                <a:solidFill>
                  <a:schemeClr val="dk2"/>
                </a:solidFill>
                <a:latin typeface="Calibri"/>
                <a:ea typeface="Calibri"/>
                <a:cs typeface="Calibri"/>
                <a:sym typeface="Calibri"/>
              </a:defRPr>
            </a:lvl7pPr>
            <a:lvl8pPr marL="0" marR="0" lvl="7" indent="0" algn="r" rtl="0">
              <a:spcBef>
                <a:spcPts val="0"/>
              </a:spcBef>
              <a:buNone/>
              <a:defRPr sz="800">
                <a:solidFill>
                  <a:schemeClr val="dk2"/>
                </a:solidFill>
                <a:latin typeface="Calibri"/>
                <a:ea typeface="Calibri"/>
                <a:cs typeface="Calibri"/>
                <a:sym typeface="Calibri"/>
              </a:defRPr>
            </a:lvl8pPr>
            <a:lvl9pPr marL="0" marR="0" lvl="8" indent="0" algn="r" rtl="0">
              <a:spcBef>
                <a:spcPts val="0"/>
              </a:spcBef>
              <a:buNone/>
              <a:defRPr sz="800">
                <a:solidFill>
                  <a:schemeClr val="dk2"/>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2"/>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1" name="Google Shape;121;p22"/>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2" name="Google Shape;122;p22"/>
          <p:cNvSpPr txBox="1">
            <a:spLocks noGrp="1"/>
          </p:cNvSpPr>
          <p:nvPr>
            <p:ph type="title"/>
          </p:nvPr>
        </p:nvSpPr>
        <p:spPr>
          <a:xfrm>
            <a:off x="822960" y="3806190"/>
            <a:ext cx="7584900" cy="617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3" name="Google Shape;123;p22"/>
          <p:cNvSpPr>
            <a:spLocks noGrp="1"/>
          </p:cNvSpPr>
          <p:nvPr>
            <p:ph type="pic" idx="2"/>
          </p:nvPr>
        </p:nvSpPr>
        <p:spPr>
          <a:xfrm>
            <a:off x="11" y="0"/>
            <a:ext cx="9144000" cy="36864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100"/>
              <a:buFont typeface="Calibri"/>
              <a:buNone/>
              <a:defRPr sz="2400" b="0" i="0" u="none" strike="noStrike" cap="none">
                <a:solidFill>
                  <a:schemeClr val="lt1"/>
                </a:solidFill>
                <a:latin typeface="Calibri"/>
                <a:ea typeface="Calibri"/>
                <a:cs typeface="Calibri"/>
                <a:sym typeface="Calibri"/>
              </a:defRPr>
            </a:lvl1pPr>
            <a:lvl2pPr marL="342900" marR="0" lvl="1" indent="0" algn="l" rtl="0">
              <a:lnSpc>
                <a:spcPct val="90000"/>
              </a:lnSpc>
              <a:spcBef>
                <a:spcPts val="200"/>
              </a:spcBef>
              <a:spcAft>
                <a:spcPts val="0"/>
              </a:spcAft>
              <a:buClr>
                <a:schemeClr val="accent1"/>
              </a:buClr>
              <a:buSzPts val="1100"/>
              <a:buFont typeface="Calibri"/>
              <a:buNone/>
              <a:defRPr sz="2100" b="0" i="0" u="none" strike="noStrike" cap="none">
                <a:solidFill>
                  <a:srgbClr val="3F3F3F"/>
                </a:solidFill>
                <a:latin typeface="Calibri"/>
                <a:ea typeface="Calibri"/>
                <a:cs typeface="Calibri"/>
                <a:sym typeface="Calibri"/>
              </a:defRPr>
            </a:lvl2pPr>
            <a:lvl3pPr marL="685800" marR="0" lvl="2" indent="0" algn="l"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l"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24" name="Google Shape;124;p22"/>
          <p:cNvSpPr txBox="1">
            <a:spLocks noGrp="1"/>
          </p:cNvSpPr>
          <p:nvPr>
            <p:ph type="body" idx="1"/>
          </p:nvPr>
        </p:nvSpPr>
        <p:spPr>
          <a:xfrm>
            <a:off x="822960" y="4430267"/>
            <a:ext cx="7584900" cy="445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25" name="Google Shape;125;p22"/>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6" name="Google Shape;126;p22"/>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7" name="Google Shape;127;p22"/>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0" name="Google Shape;130;p23"/>
          <p:cNvSpPr txBox="1">
            <a:spLocks noGrp="1"/>
          </p:cNvSpPr>
          <p:nvPr>
            <p:ph type="body" idx="1"/>
          </p:nvPr>
        </p:nvSpPr>
        <p:spPr>
          <a:xfrm rot="5400000">
            <a:off x="3086160" y="-878900"/>
            <a:ext cx="3017400" cy="754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Google Shape;133;p2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6" name="Google Shape;136;p2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7" name="Google Shape;137;p24"/>
          <p:cNvSpPr txBox="1">
            <a:spLocks noGrp="1"/>
          </p:cNvSpPr>
          <p:nvPr>
            <p:ph type="title"/>
          </p:nvPr>
        </p:nvSpPr>
        <p:spPr>
          <a:xfrm rot="5400000">
            <a:off x="5370450" y="1484383"/>
            <a:ext cx="4318200" cy="19716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8" name="Google Shape;138;p24"/>
          <p:cNvSpPr txBox="1">
            <a:spLocks noGrp="1"/>
          </p:cNvSpPr>
          <p:nvPr>
            <p:ph type="body" idx="1"/>
          </p:nvPr>
        </p:nvSpPr>
        <p:spPr>
          <a:xfrm rot="5400000">
            <a:off x="1369875" y="-430217"/>
            <a:ext cx="4318200" cy="5800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0" name="Google Shape;140;p2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1" name="Google Shape;141;p2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2" name="Google Shape;52;p13"/>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3" name="Google Shape;53;p1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Raleway"/>
              <a:buNone/>
              <a:defRPr sz="3600" i="0" u="none" strike="noStrike" cap="none">
                <a:solidFill>
                  <a:srgbClr val="3F3F3F"/>
                </a:solidFill>
                <a:latin typeface="Raleway"/>
                <a:ea typeface="Raleway"/>
                <a:cs typeface="Raleway"/>
                <a:sym typeface="Raleway"/>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Raleway"/>
              <a:buChar char=" "/>
              <a:defRPr sz="1500" i="0" u="none" strike="noStrike" cap="none">
                <a:solidFill>
                  <a:srgbClr val="3F3F3F"/>
                </a:solidFill>
                <a:latin typeface="Raleway"/>
                <a:ea typeface="Raleway"/>
                <a:cs typeface="Raleway"/>
                <a:sym typeface="Raleway"/>
              </a:defRPr>
            </a:lvl1pPr>
            <a:lvl2pPr marL="914400" marR="0" lvl="1" indent="-317500" algn="l" rtl="0">
              <a:lnSpc>
                <a:spcPct val="90000"/>
              </a:lnSpc>
              <a:spcBef>
                <a:spcPts val="200"/>
              </a:spcBef>
              <a:spcAft>
                <a:spcPts val="0"/>
              </a:spcAft>
              <a:buClr>
                <a:schemeClr val="accent1"/>
              </a:buClr>
              <a:buSzPts val="1400"/>
              <a:buFont typeface="Raleway"/>
              <a:buChar char="◦"/>
              <a:defRPr sz="1400" i="0" u="none" strike="noStrike" cap="none">
                <a:solidFill>
                  <a:srgbClr val="3F3F3F"/>
                </a:solidFill>
                <a:latin typeface="Raleway"/>
                <a:ea typeface="Raleway"/>
                <a:cs typeface="Raleway"/>
                <a:sym typeface="Raleway"/>
              </a:defRPr>
            </a:lvl2pPr>
            <a:lvl3pPr marL="1371600" marR="0" lvl="2" indent="-298450" algn="l" rtl="0">
              <a:lnSpc>
                <a:spcPct val="90000"/>
              </a:lnSpc>
              <a:spcBef>
                <a:spcPts val="300"/>
              </a:spcBef>
              <a:spcAft>
                <a:spcPts val="0"/>
              </a:spcAft>
              <a:buClr>
                <a:schemeClr val="accent1"/>
              </a:buClr>
              <a:buSzPts val="1100"/>
              <a:buFont typeface="Raleway"/>
              <a:buChar char="◦"/>
              <a:defRPr sz="1100" i="0" u="none" strike="noStrike" cap="none">
                <a:solidFill>
                  <a:srgbClr val="3F3F3F"/>
                </a:solidFill>
                <a:latin typeface="Raleway"/>
                <a:ea typeface="Raleway"/>
                <a:cs typeface="Raleway"/>
                <a:sym typeface="Raleway"/>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58" name="Google Shape;58;p13"/>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hyperlink" Target="http://www.schriever.af.mil/GPS/"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kscore.com/bike-score-methodology.shtml"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hyperlink" Target="https://opendatacommons.org/licenses/"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beta.foreignassistance.gov/explore"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collegescorecard.ed.gov/"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us-city.census.okfn.org/"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census.usopendata.or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data.gov"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crimemap.co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PzWpcVzuwV0" TargetMode="External"/><Relationship Id="rId3" Type="http://schemas.openxmlformats.org/officeDocument/2006/relationships/image" Target="../media/image3.png"/><Relationship Id="rId7" Type="http://schemas.openxmlformats.org/officeDocument/2006/relationships/hyperlink" Target="https://www.youtube.com/watch?v=SpOD0ab1T8A"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money.cnn.com/2017/04/11/technology/government-open-data-life-decisions/index.htm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opendefinition.or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42900" y="445769"/>
            <a:ext cx="2400300" cy="171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latin typeface="Raleway"/>
                <a:ea typeface="Raleway"/>
                <a:cs typeface="Raleway"/>
                <a:sym typeface="Raleway"/>
              </a:rPr>
              <a:t>Unlocking the Power of Open Data</a:t>
            </a:r>
            <a:endParaRPr>
              <a:latin typeface="Raleway"/>
              <a:ea typeface="Raleway"/>
              <a:cs typeface="Raleway"/>
              <a:sym typeface="Raleway"/>
            </a:endParaRPr>
          </a:p>
        </p:txBody>
      </p:sp>
      <p:sp>
        <p:nvSpPr>
          <p:cNvPr id="147" name="Google Shape;147;p25"/>
          <p:cNvSpPr txBox="1">
            <a:spLocks noGrp="1"/>
          </p:cNvSpPr>
          <p:nvPr>
            <p:ph type="body" idx="2"/>
          </p:nvPr>
        </p:nvSpPr>
        <p:spPr>
          <a:xfrm>
            <a:off x="342900" y="2194560"/>
            <a:ext cx="2400300" cy="2534400"/>
          </a:xfrm>
          <a:prstGeom prst="rect">
            <a:avLst/>
          </a:prstGeom>
        </p:spPr>
        <p:txBody>
          <a:bodyPr spcFirstLastPara="1" wrap="square" lIns="68575" tIns="68575" rIns="68575" bIns="68575" anchor="t" anchorCtr="0">
            <a:noAutofit/>
          </a:bodyPr>
          <a:lstStyle/>
          <a:p>
            <a:pPr marL="0" lvl="0" indent="0">
              <a:spcBef>
                <a:spcPts val="900"/>
              </a:spcBef>
              <a:spcAft>
                <a:spcPts val="200"/>
              </a:spcAft>
              <a:buNone/>
            </a:pPr>
            <a:r>
              <a:rPr lang="en" sz="1800">
                <a:latin typeface="Raleway"/>
                <a:ea typeface="Raleway"/>
                <a:cs typeface="Raleway"/>
                <a:sym typeface="Raleway"/>
              </a:rPr>
              <a:t>Class 1</a:t>
            </a:r>
            <a:r>
              <a:rPr lang="en"/>
              <a:t> </a:t>
            </a:r>
            <a:endParaRPr/>
          </a:p>
        </p:txBody>
      </p:sp>
      <p:pic>
        <p:nvPicPr>
          <p:cNvPr id="148" name="Google Shape;148;p25"/>
          <p:cNvPicPr preferRelativeResize="0"/>
          <p:nvPr/>
        </p:nvPicPr>
        <p:blipFill rotWithShape="1">
          <a:blip r:embed="rId3">
            <a:alphaModFix/>
          </a:blip>
          <a:srcRect/>
          <a:stretch/>
        </p:blipFill>
        <p:spPr>
          <a:xfrm>
            <a:off x="3466550" y="801150"/>
            <a:ext cx="5314500" cy="354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267825" y="625731"/>
            <a:ext cx="2400300" cy="3499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Example of </a:t>
            </a:r>
            <a:r>
              <a:rPr lang="en" i="1"/>
              <a:t>freely used: </a:t>
            </a:r>
            <a:endParaRPr i="1"/>
          </a:p>
          <a:p>
            <a:pPr marL="0" lvl="0" indent="0">
              <a:spcBef>
                <a:spcPts val="0"/>
              </a:spcBef>
              <a:spcAft>
                <a:spcPts val="0"/>
              </a:spcAft>
              <a:buNone/>
            </a:pPr>
            <a:endParaRPr i="1"/>
          </a:p>
          <a:p>
            <a:pPr marL="0" lvl="0" indent="0">
              <a:spcBef>
                <a:spcPts val="0"/>
              </a:spcBef>
              <a:spcAft>
                <a:spcPts val="0"/>
              </a:spcAft>
              <a:buNone/>
            </a:pPr>
            <a:r>
              <a:rPr lang="en"/>
              <a:t>Global Positioning System (GPS) data</a:t>
            </a:r>
            <a:endParaRPr/>
          </a:p>
        </p:txBody>
      </p:sp>
      <p:pic>
        <p:nvPicPr>
          <p:cNvPr id="206" name="Google Shape;206;p34">
            <a:hlinkClick r:id="rId3"/>
          </p:cNvPr>
          <p:cNvPicPr preferRelativeResize="0"/>
          <p:nvPr/>
        </p:nvPicPr>
        <p:blipFill>
          <a:blip r:embed="rId4">
            <a:alphaModFix/>
          </a:blip>
          <a:stretch>
            <a:fillRect/>
          </a:stretch>
        </p:blipFill>
        <p:spPr>
          <a:xfrm>
            <a:off x="3110736" y="999775"/>
            <a:ext cx="5850916" cy="2751388"/>
          </a:xfrm>
          <a:prstGeom prst="rect">
            <a:avLst/>
          </a:prstGeom>
          <a:noFill/>
          <a:ln>
            <a:noFill/>
          </a:ln>
        </p:spPr>
      </p:pic>
      <p:sp>
        <p:nvSpPr>
          <p:cNvPr id="207" name="Google Shape;207;p34"/>
          <p:cNvSpPr txBox="1"/>
          <p:nvPr/>
        </p:nvSpPr>
        <p:spPr>
          <a:xfrm>
            <a:off x="3974525" y="4763975"/>
            <a:ext cx="5073000" cy="29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http://www.schriever.af.mil/GPS/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275325" y="214950"/>
            <a:ext cx="8422200" cy="10881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a:t>Open Data is also machine readable</a:t>
            </a:r>
            <a:endParaRPr/>
          </a:p>
        </p:txBody>
      </p:sp>
      <p:sp>
        <p:nvSpPr>
          <p:cNvPr id="213" name="Google Shape;213;p35"/>
          <p:cNvSpPr txBox="1">
            <a:spLocks noGrp="1"/>
          </p:cNvSpPr>
          <p:nvPr>
            <p:ph type="body" idx="1"/>
          </p:nvPr>
        </p:nvSpPr>
        <p:spPr>
          <a:xfrm>
            <a:off x="2169225" y="4211675"/>
            <a:ext cx="4098600" cy="371700"/>
          </a:xfrm>
          <a:prstGeom prst="rect">
            <a:avLst/>
          </a:prstGeom>
        </p:spPr>
        <p:txBody>
          <a:bodyPr spcFirstLastPara="1" wrap="square" lIns="68575" tIns="68575" rIns="68575" bIns="68575" anchor="t" anchorCtr="0">
            <a:noAutofit/>
          </a:bodyPr>
          <a:lstStyle/>
          <a:p>
            <a:pPr marL="63500" lvl="0" indent="38100" rtl="0">
              <a:spcBef>
                <a:spcPts val="900"/>
              </a:spcBef>
              <a:spcAft>
                <a:spcPts val="200"/>
              </a:spcAft>
              <a:buNone/>
            </a:pPr>
            <a:r>
              <a:rPr lang="en" sz="2400" b="1"/>
              <a:t>PDF                                         CSV</a:t>
            </a:r>
            <a:endParaRPr sz="2400" b="1"/>
          </a:p>
        </p:txBody>
      </p:sp>
      <p:pic>
        <p:nvPicPr>
          <p:cNvPr id="214" name="Google Shape;214;p35"/>
          <p:cNvPicPr preferRelativeResize="0"/>
          <p:nvPr/>
        </p:nvPicPr>
        <p:blipFill>
          <a:blip r:embed="rId3">
            <a:alphaModFix/>
          </a:blip>
          <a:stretch>
            <a:fillRect/>
          </a:stretch>
        </p:blipFill>
        <p:spPr>
          <a:xfrm>
            <a:off x="4175049" y="1397874"/>
            <a:ext cx="4260350" cy="2347750"/>
          </a:xfrm>
          <a:prstGeom prst="rect">
            <a:avLst/>
          </a:prstGeom>
          <a:noFill/>
          <a:ln>
            <a:noFill/>
          </a:ln>
        </p:spPr>
      </p:pic>
      <p:pic>
        <p:nvPicPr>
          <p:cNvPr id="215" name="Google Shape;215;p35"/>
          <p:cNvPicPr preferRelativeResize="0"/>
          <p:nvPr/>
        </p:nvPicPr>
        <p:blipFill>
          <a:blip r:embed="rId4">
            <a:alphaModFix/>
          </a:blip>
          <a:stretch>
            <a:fillRect/>
          </a:stretch>
        </p:blipFill>
        <p:spPr>
          <a:xfrm>
            <a:off x="1163124" y="1397875"/>
            <a:ext cx="2335280" cy="3017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can be … modified</a:t>
            </a:r>
            <a:endParaRPr/>
          </a:p>
        </p:txBody>
      </p:sp>
      <p:sp>
        <p:nvSpPr>
          <p:cNvPr id="221" name="Google Shape;221;p36"/>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0" lvl="0" indent="0" rtl="0">
              <a:spcBef>
                <a:spcPts val="1100"/>
              </a:spcBef>
              <a:spcAft>
                <a:spcPts val="0"/>
              </a:spcAft>
              <a:buClr>
                <a:schemeClr val="accent1"/>
              </a:buClr>
              <a:buFont typeface="Calibri"/>
              <a:buNone/>
            </a:pPr>
            <a:r>
              <a:rPr lang="en" sz="2700" i="1"/>
              <a:t>“Open data and content can be </a:t>
            </a:r>
            <a:r>
              <a:rPr lang="en" sz="2700" b="1" i="1"/>
              <a:t>freely used, modified, </a:t>
            </a:r>
            <a:r>
              <a:rPr lang="en" sz="2700" i="1"/>
              <a:t>and </a:t>
            </a:r>
            <a:r>
              <a:rPr lang="en" sz="2700" b="1" i="1"/>
              <a:t>shared</a:t>
            </a:r>
            <a:r>
              <a:rPr lang="en" sz="2700" i="1"/>
              <a:t> by </a:t>
            </a:r>
            <a:r>
              <a:rPr lang="en" sz="2700" b="1" i="1"/>
              <a:t>anyone</a:t>
            </a:r>
            <a:r>
              <a:rPr lang="en" sz="2700" i="1"/>
              <a:t> for </a:t>
            </a:r>
            <a:r>
              <a:rPr lang="en" sz="2700" b="1" i="1"/>
              <a:t>any purpose.</a:t>
            </a:r>
            <a:r>
              <a:rPr lang="en" sz="2700" i="1"/>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7">
            <a:hlinkClick r:id="rId3"/>
          </p:cNvPr>
          <p:cNvPicPr preferRelativeResize="0"/>
          <p:nvPr/>
        </p:nvPicPr>
        <p:blipFill>
          <a:blip r:embed="rId4">
            <a:alphaModFix/>
          </a:blip>
          <a:stretch>
            <a:fillRect/>
          </a:stretch>
        </p:blipFill>
        <p:spPr>
          <a:xfrm>
            <a:off x="3488925" y="0"/>
            <a:ext cx="5470499" cy="4764175"/>
          </a:xfrm>
          <a:prstGeom prst="rect">
            <a:avLst/>
          </a:prstGeom>
          <a:noFill/>
          <a:ln>
            <a:noFill/>
          </a:ln>
        </p:spPr>
      </p:pic>
      <p:sp>
        <p:nvSpPr>
          <p:cNvPr id="227" name="Google Shape;227;p37"/>
          <p:cNvSpPr txBox="1"/>
          <p:nvPr/>
        </p:nvSpPr>
        <p:spPr>
          <a:xfrm>
            <a:off x="3084600" y="4728950"/>
            <a:ext cx="6059400" cy="24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u="sng">
                <a:solidFill>
                  <a:srgbClr val="6611CC"/>
                </a:solidFill>
                <a:hlinkClick r:id="rId3"/>
              </a:rPr>
              <a:t>https://www.walkscore.com/bike-score-methodology.shtml</a:t>
            </a:r>
            <a:endParaRPr sz="1800"/>
          </a:p>
        </p:txBody>
      </p:sp>
      <p:sp>
        <p:nvSpPr>
          <p:cNvPr id="228" name="Google Shape;228;p37"/>
          <p:cNvSpPr txBox="1">
            <a:spLocks noGrp="1"/>
          </p:cNvSpPr>
          <p:nvPr>
            <p:ph type="title"/>
          </p:nvPr>
        </p:nvSpPr>
        <p:spPr>
          <a:xfrm>
            <a:off x="242800" y="1371850"/>
            <a:ext cx="2741700" cy="171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Example of </a:t>
            </a:r>
            <a:r>
              <a:rPr lang="en" i="1"/>
              <a:t>can be modified</a:t>
            </a:r>
            <a:endParaRPr i="1"/>
          </a:p>
          <a:p>
            <a:pPr marL="0" lvl="0" indent="0">
              <a:spcBef>
                <a:spcPts val="0"/>
              </a:spcBef>
              <a:spcAft>
                <a:spcPts val="0"/>
              </a:spcAft>
              <a:buNone/>
            </a:pPr>
            <a:endParaRPr i="1"/>
          </a:p>
          <a:p>
            <a:pPr marL="0" lvl="0" indent="0">
              <a:spcBef>
                <a:spcPts val="0"/>
              </a:spcBef>
              <a:spcAft>
                <a:spcPts val="0"/>
              </a:spcAft>
              <a:buNone/>
            </a:pPr>
            <a:r>
              <a:rPr lang="en"/>
              <a:t>Walkscore.com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sz="3000"/>
              <a:t>shared by anyone for any purpose</a:t>
            </a:r>
            <a:endParaRPr sz="3000"/>
          </a:p>
        </p:txBody>
      </p:sp>
      <p:sp>
        <p:nvSpPr>
          <p:cNvPr id="234" name="Google Shape;234;p38"/>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0" lvl="0" indent="0" rtl="0">
              <a:spcBef>
                <a:spcPts val="1100"/>
              </a:spcBef>
              <a:spcAft>
                <a:spcPts val="0"/>
              </a:spcAft>
              <a:buClr>
                <a:schemeClr val="accent1"/>
              </a:buClr>
              <a:buFont typeface="Calibri"/>
              <a:buNone/>
            </a:pPr>
            <a:r>
              <a:rPr lang="en" sz="2700" i="1"/>
              <a:t>“Open data and content can be </a:t>
            </a:r>
            <a:r>
              <a:rPr lang="en" sz="2700" b="1" i="1"/>
              <a:t>freely used, modified, </a:t>
            </a:r>
            <a:r>
              <a:rPr lang="en" sz="2700" i="1"/>
              <a:t>and </a:t>
            </a:r>
            <a:r>
              <a:rPr lang="en" sz="2700" b="1" i="1"/>
              <a:t>shared</a:t>
            </a:r>
            <a:r>
              <a:rPr lang="en" sz="2700" i="1"/>
              <a:t> by </a:t>
            </a:r>
            <a:r>
              <a:rPr lang="en" sz="2700" b="1" i="1"/>
              <a:t>anyone</a:t>
            </a:r>
            <a:r>
              <a:rPr lang="en" sz="2700" i="1"/>
              <a:t> for </a:t>
            </a:r>
            <a:r>
              <a:rPr lang="en" sz="2700" b="1" i="1"/>
              <a:t>any purpose.</a:t>
            </a:r>
            <a:r>
              <a:rPr lang="en" sz="2700" i="1"/>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42900" y="445783"/>
            <a:ext cx="2460300" cy="39432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How do you know data can be shared by anyone for any purpose? </a:t>
            </a:r>
            <a:endParaRPr/>
          </a:p>
          <a:p>
            <a:pPr marL="0" lvl="0" indent="0">
              <a:spcBef>
                <a:spcPts val="0"/>
              </a:spcBef>
              <a:spcAft>
                <a:spcPts val="0"/>
              </a:spcAft>
              <a:buNone/>
            </a:pPr>
            <a:endParaRPr/>
          </a:p>
          <a:p>
            <a:pPr marL="0" lvl="0" indent="0">
              <a:spcBef>
                <a:spcPts val="0"/>
              </a:spcBef>
              <a:spcAft>
                <a:spcPts val="0"/>
              </a:spcAft>
              <a:buNone/>
            </a:pPr>
            <a:endParaRPr/>
          </a:p>
        </p:txBody>
      </p:sp>
      <p:pic>
        <p:nvPicPr>
          <p:cNvPr id="240" name="Google Shape;240;p39">
            <a:hlinkClick r:id="rId3"/>
          </p:cNvPr>
          <p:cNvPicPr preferRelativeResize="0"/>
          <p:nvPr/>
        </p:nvPicPr>
        <p:blipFill>
          <a:blip r:embed="rId4">
            <a:alphaModFix/>
          </a:blip>
          <a:stretch>
            <a:fillRect/>
          </a:stretch>
        </p:blipFill>
        <p:spPr>
          <a:xfrm>
            <a:off x="3967126" y="1533251"/>
            <a:ext cx="1310175" cy="1251050"/>
          </a:xfrm>
          <a:prstGeom prst="rect">
            <a:avLst/>
          </a:prstGeom>
          <a:noFill/>
          <a:ln>
            <a:noFill/>
          </a:ln>
        </p:spPr>
      </p:pic>
      <p:pic>
        <p:nvPicPr>
          <p:cNvPr id="241" name="Google Shape;241;p39">
            <a:hlinkClick r:id="rId5"/>
          </p:cNvPr>
          <p:cNvPicPr preferRelativeResize="0"/>
          <p:nvPr/>
        </p:nvPicPr>
        <p:blipFill>
          <a:blip r:embed="rId6">
            <a:alphaModFix/>
          </a:blip>
          <a:stretch>
            <a:fillRect/>
          </a:stretch>
        </p:blipFill>
        <p:spPr>
          <a:xfrm>
            <a:off x="5035163" y="905567"/>
            <a:ext cx="1743425" cy="2732483"/>
          </a:xfrm>
          <a:prstGeom prst="rect">
            <a:avLst/>
          </a:prstGeom>
          <a:noFill/>
          <a:ln>
            <a:noFill/>
          </a:ln>
        </p:spPr>
      </p:pic>
      <p:sp>
        <p:nvSpPr>
          <p:cNvPr id="242" name="Google Shape;242;p39"/>
          <p:cNvSpPr txBox="1"/>
          <p:nvPr/>
        </p:nvSpPr>
        <p:spPr>
          <a:xfrm>
            <a:off x="3122438" y="3866950"/>
            <a:ext cx="5568900" cy="93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3000">
                <a:solidFill>
                  <a:schemeClr val="dk1"/>
                </a:solidFill>
                <a:latin typeface="Raleway"/>
                <a:ea typeface="Raleway"/>
                <a:cs typeface="Raleway"/>
                <a:sym typeface="Raleway"/>
              </a:rPr>
              <a:t>These licenses tell you it’s ok to use the data</a:t>
            </a:r>
            <a:endParaRPr sz="3000">
              <a:latin typeface="Raleway"/>
              <a:ea typeface="Raleway"/>
              <a:cs typeface="Raleway"/>
              <a:sym typeface="Raleway"/>
            </a:endParaRPr>
          </a:p>
          <a:p>
            <a:pPr marL="0" lvl="0" indent="0">
              <a:spcBef>
                <a:spcPts val="0"/>
              </a:spcBef>
              <a:spcAft>
                <a:spcPts val="0"/>
              </a:spcAft>
              <a:buNone/>
            </a:pPr>
            <a:endParaRPr sz="3000">
              <a:latin typeface="Raleway"/>
              <a:ea typeface="Raleway"/>
              <a:cs typeface="Raleway"/>
              <a:sym typeface="Raleway"/>
            </a:endParaRPr>
          </a:p>
        </p:txBody>
      </p:sp>
      <p:sp>
        <p:nvSpPr>
          <p:cNvPr id="243" name="Google Shape;243;p39"/>
          <p:cNvSpPr txBox="1"/>
          <p:nvPr/>
        </p:nvSpPr>
        <p:spPr>
          <a:xfrm>
            <a:off x="3479050" y="275325"/>
            <a:ext cx="4593000" cy="71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3000">
                <a:solidFill>
                  <a:schemeClr val="dk1"/>
                </a:solidFill>
                <a:latin typeface="Raleway"/>
                <a:ea typeface="Raleway"/>
                <a:cs typeface="Raleway"/>
                <a:sym typeface="Raleway"/>
              </a:rPr>
              <a:t>Look for these images…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47"/>
        <p:cNvGrpSpPr/>
        <p:nvPr/>
      </p:nvGrpSpPr>
      <p:grpSpPr>
        <a:xfrm>
          <a:off x="0" y="0"/>
          <a:ext cx="0" cy="0"/>
          <a:chOff x="0" y="0"/>
          <a:chExt cx="0" cy="0"/>
        </a:xfrm>
      </p:grpSpPr>
      <p:sp>
        <p:nvSpPr>
          <p:cNvPr id="248" name="Google Shape;248;p40"/>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200"/>
              </a:spcAft>
              <a:buNone/>
            </a:pPr>
            <a:endParaRPr/>
          </a:p>
        </p:txBody>
      </p:sp>
      <p:pic>
        <p:nvPicPr>
          <p:cNvPr id="249" name="Google Shape;249;p40">
            <a:hlinkClick r:id="rId3"/>
          </p:cNvPr>
          <p:cNvPicPr preferRelativeResize="0"/>
          <p:nvPr/>
        </p:nvPicPr>
        <p:blipFill>
          <a:blip r:embed="rId4">
            <a:alphaModFix/>
          </a:blip>
          <a:stretch>
            <a:fillRect/>
          </a:stretch>
        </p:blipFill>
        <p:spPr>
          <a:xfrm>
            <a:off x="0" y="687980"/>
            <a:ext cx="9143998" cy="4077339"/>
          </a:xfrm>
          <a:prstGeom prst="rect">
            <a:avLst/>
          </a:prstGeom>
          <a:noFill/>
          <a:ln>
            <a:noFill/>
          </a:ln>
        </p:spPr>
      </p:pic>
      <p:sp>
        <p:nvSpPr>
          <p:cNvPr id="250" name="Google Shape;250;p40"/>
          <p:cNvSpPr txBox="1"/>
          <p:nvPr/>
        </p:nvSpPr>
        <p:spPr>
          <a:xfrm>
            <a:off x="262800" y="112625"/>
            <a:ext cx="8559900" cy="450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a:solidFill>
                  <a:srgbClr val="F3F3F3"/>
                </a:solidFill>
                <a:latin typeface="Raleway"/>
                <a:ea typeface="Raleway"/>
                <a:cs typeface="Raleway"/>
                <a:sym typeface="Raleway"/>
              </a:rPr>
              <a:t>Let’s Look for a License</a:t>
            </a:r>
            <a:endParaRPr sz="2400">
              <a:solidFill>
                <a:srgbClr val="F3F3F3"/>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body" idx="1"/>
          </p:nvPr>
        </p:nvSpPr>
        <p:spPr>
          <a:xfrm>
            <a:off x="5318698" y="4342500"/>
            <a:ext cx="3501300" cy="339000"/>
          </a:xfrm>
          <a:prstGeom prst="rect">
            <a:avLst/>
          </a:prstGeom>
          <a:noFill/>
          <a:ln>
            <a:noFill/>
          </a:ln>
        </p:spPr>
        <p:txBody>
          <a:bodyPr spcFirstLastPara="1" wrap="square" lIns="0" tIns="34275" rIns="0" bIns="34275" anchor="t" anchorCtr="0">
            <a:noAutofit/>
          </a:bodyPr>
          <a:lstStyle/>
          <a:p>
            <a:pPr marL="63500" marR="0" lvl="0" indent="-57150" algn="l" rtl="0">
              <a:lnSpc>
                <a:spcPct val="90000"/>
              </a:lnSpc>
              <a:spcBef>
                <a:spcPts val="0"/>
              </a:spcBef>
              <a:spcAft>
                <a:spcPts val="0"/>
              </a:spcAft>
              <a:buClr>
                <a:schemeClr val="accent1"/>
              </a:buClr>
              <a:buSzPts val="1500"/>
              <a:buFont typeface="Calibri"/>
              <a:buChar char=" "/>
            </a:pPr>
            <a:endParaRPr sz="1500" b="0" i="0" u="none" strike="noStrike" cap="none">
              <a:solidFill>
                <a:srgbClr val="3F3F3F"/>
              </a:solidFill>
              <a:latin typeface="Calibri"/>
              <a:ea typeface="Calibri"/>
              <a:cs typeface="Calibri"/>
              <a:sym typeface="Calibri"/>
            </a:endParaRPr>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pic>
        <p:nvPicPr>
          <p:cNvPr id="256" name="Google Shape;256;p41">
            <a:hlinkClick r:id="rId3"/>
          </p:cNvPr>
          <p:cNvPicPr preferRelativeResize="0"/>
          <p:nvPr/>
        </p:nvPicPr>
        <p:blipFill rotWithShape="1">
          <a:blip r:embed="rId4">
            <a:alphaModFix/>
          </a:blip>
          <a:srcRect/>
          <a:stretch/>
        </p:blipFill>
        <p:spPr>
          <a:xfrm>
            <a:off x="0" y="424650"/>
            <a:ext cx="9144000" cy="4294200"/>
          </a:xfrm>
          <a:prstGeom prst="rect">
            <a:avLst/>
          </a:prstGeom>
          <a:noFill/>
          <a:ln>
            <a:noFill/>
          </a:ln>
        </p:spPr>
      </p:pic>
      <p:sp>
        <p:nvSpPr>
          <p:cNvPr id="257" name="Google Shape;257;p41"/>
          <p:cNvSpPr txBox="1"/>
          <p:nvPr/>
        </p:nvSpPr>
        <p:spPr>
          <a:xfrm>
            <a:off x="1176400" y="0"/>
            <a:ext cx="7208400" cy="51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FFFFFF"/>
                </a:solidFill>
                <a:latin typeface="Raleway"/>
                <a:ea typeface="Raleway"/>
                <a:cs typeface="Raleway"/>
                <a:sym typeface="Raleway"/>
              </a:rPr>
              <a:t>Example of Open Data: 	 </a:t>
            </a:r>
            <a:r>
              <a:rPr lang="en" b="1" u="sng">
                <a:solidFill>
                  <a:srgbClr val="FFFFFF"/>
                </a:solidFill>
                <a:latin typeface="Raleway"/>
                <a:ea typeface="Raleway"/>
                <a:cs typeface="Raleway"/>
                <a:sym typeface="Raleway"/>
                <a:hlinkClick r:id="rId3"/>
              </a:rPr>
              <a:t>https://collegescorecard.ed.gov/</a:t>
            </a:r>
            <a:r>
              <a:rPr lang="en" b="1">
                <a:solidFill>
                  <a:srgbClr val="FFFFFF"/>
                </a:solidFill>
                <a:latin typeface="Raleway"/>
                <a:ea typeface="Raleway"/>
                <a:cs typeface="Raleway"/>
                <a:sym typeface="Raleway"/>
              </a:rPr>
              <a:t>  </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800100" y="402676"/>
            <a:ext cx="7543800" cy="6861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sz="3000"/>
              <a:t>Commonly-Published City and State Data</a:t>
            </a:r>
            <a:endParaRPr sz="3000"/>
          </a:p>
        </p:txBody>
      </p:sp>
      <p:sp>
        <p:nvSpPr>
          <p:cNvPr id="263" name="Google Shape;263;p42"/>
          <p:cNvSpPr txBox="1">
            <a:spLocks noGrp="1"/>
          </p:cNvSpPr>
          <p:nvPr>
            <p:ph type="body" idx="1"/>
          </p:nvPr>
        </p:nvSpPr>
        <p:spPr>
          <a:xfrm>
            <a:off x="262800" y="1301525"/>
            <a:ext cx="4142400" cy="2916000"/>
          </a:xfrm>
          <a:prstGeom prst="rect">
            <a:avLst/>
          </a:prstGeom>
        </p:spPr>
        <p:txBody>
          <a:bodyPr spcFirstLastPara="1" wrap="square" lIns="68575" tIns="68575" rIns="68575" bIns="68575" anchor="t" anchorCtr="0">
            <a:noAutofit/>
          </a:bodyPr>
          <a:lstStyle/>
          <a:p>
            <a:pPr marL="63500" lvl="0" indent="38100" rtl="0">
              <a:spcBef>
                <a:spcPts val="900"/>
              </a:spcBef>
              <a:spcAft>
                <a:spcPts val="0"/>
              </a:spcAft>
              <a:buNone/>
            </a:pPr>
            <a:r>
              <a:rPr lang="en">
                <a:latin typeface="Raleway"/>
                <a:ea typeface="Raleway"/>
                <a:cs typeface="Raleway"/>
                <a:sym typeface="Raleway"/>
              </a:rPr>
              <a:t>Crime, 911, 311, Code Enforcement</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Zoning</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Budgets, Contracts, Spending</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Property Assessments and Deeds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Transit Safety, Schedules, Timeliness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Parcels and Address Points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Restaurant Inspections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Construction Permits</a:t>
            </a:r>
            <a:endParaRPr>
              <a:latin typeface="Raleway"/>
              <a:ea typeface="Raleway"/>
              <a:cs typeface="Raleway"/>
              <a:sym typeface="Raleway"/>
            </a:endParaRPr>
          </a:p>
          <a:p>
            <a:pPr marL="0" lvl="0" indent="0" rtl="0">
              <a:spcBef>
                <a:spcPts val="900"/>
              </a:spcBef>
              <a:spcAft>
                <a:spcPts val="200"/>
              </a:spcAft>
              <a:buNone/>
            </a:pPr>
            <a:endParaRPr i="1">
              <a:latin typeface="Raleway"/>
              <a:ea typeface="Raleway"/>
              <a:cs typeface="Raleway"/>
              <a:sym typeface="Raleway"/>
            </a:endParaRPr>
          </a:p>
        </p:txBody>
      </p:sp>
      <p:sp>
        <p:nvSpPr>
          <p:cNvPr id="264" name="Google Shape;264;p42"/>
          <p:cNvSpPr txBox="1">
            <a:spLocks noGrp="1"/>
          </p:cNvSpPr>
          <p:nvPr>
            <p:ph type="body" idx="2"/>
          </p:nvPr>
        </p:nvSpPr>
        <p:spPr>
          <a:xfrm>
            <a:off x="4663450" y="1384300"/>
            <a:ext cx="4221900" cy="2770500"/>
          </a:xfrm>
          <a:prstGeom prst="rect">
            <a:avLst/>
          </a:prstGeom>
        </p:spPr>
        <p:txBody>
          <a:bodyPr spcFirstLastPara="1" wrap="square" lIns="68575" tIns="68575" rIns="68575" bIns="68575" anchor="t" anchorCtr="0">
            <a:noAutofit/>
          </a:bodyPr>
          <a:lstStyle/>
          <a:p>
            <a:pPr marL="0" lvl="0" indent="0" rtl="0">
              <a:spcBef>
                <a:spcPts val="900"/>
              </a:spcBef>
              <a:spcAft>
                <a:spcPts val="0"/>
              </a:spcAft>
              <a:buNone/>
            </a:pPr>
            <a:r>
              <a:rPr lang="en">
                <a:latin typeface="Raleway"/>
                <a:ea typeface="Raleway"/>
                <a:cs typeface="Raleway"/>
                <a:sym typeface="Raleway"/>
              </a:rPr>
              <a:t>School funding and demographics</a:t>
            </a:r>
            <a:endParaRPr>
              <a:latin typeface="Raleway"/>
              <a:ea typeface="Raleway"/>
              <a:cs typeface="Raleway"/>
              <a:sym typeface="Raleway"/>
            </a:endParaRPr>
          </a:p>
          <a:p>
            <a:pPr marL="0" lvl="0" indent="0" rtl="0">
              <a:spcBef>
                <a:spcPts val="900"/>
              </a:spcBef>
              <a:spcAft>
                <a:spcPts val="0"/>
              </a:spcAft>
              <a:buNone/>
            </a:pPr>
            <a:r>
              <a:rPr lang="en">
                <a:latin typeface="Raleway"/>
                <a:ea typeface="Raleway"/>
                <a:cs typeface="Raleway"/>
                <a:sym typeface="Raleway"/>
              </a:rPr>
              <a:t>Vehicle Crashes</a:t>
            </a:r>
            <a:endParaRPr>
              <a:latin typeface="Raleway"/>
              <a:ea typeface="Raleway"/>
              <a:cs typeface="Raleway"/>
              <a:sym typeface="Raleway"/>
            </a:endParaRPr>
          </a:p>
          <a:p>
            <a:pPr marL="0" lvl="0" indent="0" rtl="0">
              <a:spcBef>
                <a:spcPts val="900"/>
              </a:spcBef>
              <a:spcAft>
                <a:spcPts val="0"/>
              </a:spcAft>
              <a:buNone/>
            </a:pPr>
            <a:r>
              <a:rPr lang="en">
                <a:latin typeface="Raleway"/>
                <a:ea typeface="Raleway"/>
                <a:cs typeface="Raleway"/>
                <a:sym typeface="Raleway"/>
              </a:rPr>
              <a:t>Population projections</a:t>
            </a:r>
            <a:endParaRPr>
              <a:latin typeface="Raleway"/>
              <a:ea typeface="Raleway"/>
              <a:cs typeface="Raleway"/>
              <a:sym typeface="Raleway"/>
            </a:endParaRPr>
          </a:p>
          <a:p>
            <a:pPr marL="0" lvl="0" indent="0" rtl="0">
              <a:spcBef>
                <a:spcPts val="900"/>
              </a:spcBef>
              <a:spcAft>
                <a:spcPts val="0"/>
              </a:spcAft>
              <a:buNone/>
            </a:pPr>
            <a:r>
              <a:rPr lang="en">
                <a:latin typeface="Raleway"/>
                <a:ea typeface="Raleway"/>
                <a:cs typeface="Raleway"/>
                <a:sym typeface="Raleway"/>
              </a:rPr>
              <a:t>Immunization rates and other health outcomes</a:t>
            </a:r>
            <a:endParaRPr>
              <a:latin typeface="Raleway"/>
              <a:ea typeface="Raleway"/>
              <a:cs typeface="Raleway"/>
              <a:sym typeface="Raleway"/>
            </a:endParaRPr>
          </a:p>
          <a:p>
            <a:pPr marL="0" lvl="0" indent="0" rtl="0">
              <a:spcBef>
                <a:spcPts val="900"/>
              </a:spcBef>
              <a:spcAft>
                <a:spcPts val="0"/>
              </a:spcAft>
              <a:buNone/>
            </a:pPr>
            <a:r>
              <a:rPr lang="en">
                <a:latin typeface="Raleway"/>
                <a:ea typeface="Raleway"/>
                <a:cs typeface="Raleway"/>
                <a:sym typeface="Raleway"/>
              </a:rPr>
              <a:t>Daycare, Assisted Living and Nursing Home Safety </a:t>
            </a:r>
            <a:endParaRPr>
              <a:latin typeface="Raleway"/>
              <a:ea typeface="Raleway"/>
              <a:cs typeface="Raleway"/>
              <a:sym typeface="Raleway"/>
            </a:endParaRPr>
          </a:p>
          <a:p>
            <a:pPr marL="0" lvl="0" indent="0" rtl="0">
              <a:spcBef>
                <a:spcPts val="900"/>
              </a:spcBef>
              <a:spcAft>
                <a:spcPts val="200"/>
              </a:spcAft>
              <a:buNone/>
            </a:pPr>
            <a:r>
              <a:rPr lang="en">
                <a:latin typeface="Raleway"/>
                <a:ea typeface="Raleway"/>
                <a:cs typeface="Raleway"/>
                <a:sym typeface="Raleway"/>
              </a:rPr>
              <a:t>Water, Broadband, Electricity Information</a:t>
            </a:r>
            <a:endParaRPr>
              <a:latin typeface="Raleway"/>
              <a:ea typeface="Raleway"/>
              <a:cs typeface="Raleway"/>
              <a:sym typeface="Raleway"/>
            </a:endParaRPr>
          </a:p>
        </p:txBody>
      </p:sp>
      <p:sp>
        <p:nvSpPr>
          <p:cNvPr id="265" name="Google Shape;265;p42"/>
          <p:cNvSpPr txBox="1"/>
          <p:nvPr/>
        </p:nvSpPr>
        <p:spPr>
          <a:xfrm>
            <a:off x="398400" y="4217525"/>
            <a:ext cx="8347200" cy="6132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900"/>
              </a:spcBef>
              <a:spcAft>
                <a:spcPts val="200"/>
              </a:spcAft>
              <a:buClr>
                <a:schemeClr val="dk1"/>
              </a:buClr>
              <a:buSzPts val="1100"/>
              <a:buFont typeface="Arial"/>
              <a:buNone/>
            </a:pPr>
            <a:r>
              <a:rPr lang="en" sz="1500" i="1">
                <a:solidFill>
                  <a:srgbClr val="3F3F3F"/>
                </a:solidFill>
                <a:latin typeface="Raleway"/>
                <a:ea typeface="Raleway"/>
                <a:cs typeface="Raleway"/>
                <a:sym typeface="Raleway"/>
              </a:rPr>
              <a:t>Check out </a:t>
            </a:r>
            <a:r>
              <a:rPr lang="en" sz="1500" i="1" u="sng">
                <a:solidFill>
                  <a:schemeClr val="hlink"/>
                </a:solidFill>
                <a:latin typeface="Raleway"/>
                <a:ea typeface="Raleway"/>
                <a:cs typeface="Raleway"/>
                <a:sym typeface="Raleway"/>
                <a:hlinkClick r:id="rId3"/>
              </a:rPr>
              <a:t>http://us-city.census.okfn.org/</a:t>
            </a:r>
            <a:r>
              <a:rPr lang="en" sz="1500" i="1">
                <a:solidFill>
                  <a:srgbClr val="3F3F3F"/>
                </a:solidFill>
                <a:latin typeface="Raleway"/>
                <a:ea typeface="Raleway"/>
                <a:cs typeface="Raleway"/>
                <a:sym typeface="Raleway"/>
              </a:rPr>
              <a:t> and </a:t>
            </a:r>
            <a:r>
              <a:rPr lang="en" sz="1500" i="1" u="sng">
                <a:solidFill>
                  <a:schemeClr val="hlink"/>
                </a:solidFill>
                <a:latin typeface="Raleway"/>
                <a:ea typeface="Raleway"/>
                <a:cs typeface="Raleway"/>
                <a:sym typeface="Raleway"/>
                <a:hlinkClick r:id="rId4"/>
              </a:rPr>
              <a:t>https://census.usopendata.org/</a:t>
            </a:r>
            <a:r>
              <a:rPr lang="en" sz="1500" i="1">
                <a:solidFill>
                  <a:srgbClr val="3F3F3F"/>
                </a:solidFill>
                <a:latin typeface="Raleway"/>
                <a:ea typeface="Raleway"/>
                <a:cs typeface="Raleway"/>
                <a:sym typeface="Raleway"/>
              </a:rPr>
              <a:t> for more details.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822949" y="214950"/>
            <a:ext cx="8037300" cy="10881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t>National Resources (</a:t>
            </a:r>
            <a:r>
              <a:rPr lang="en" u="sng">
                <a:solidFill>
                  <a:schemeClr val="hlink"/>
                </a:solidFill>
                <a:hlinkClick r:id="rId3"/>
              </a:rPr>
              <a:t>www.data.gov</a:t>
            </a:r>
            <a:r>
              <a:rPr lang="en"/>
              <a:t>) </a:t>
            </a:r>
            <a:endParaRPr/>
          </a:p>
        </p:txBody>
      </p:sp>
      <p:sp>
        <p:nvSpPr>
          <p:cNvPr id="271" name="Google Shape;271;p43"/>
          <p:cNvSpPr txBox="1">
            <a:spLocks noGrp="1"/>
          </p:cNvSpPr>
          <p:nvPr>
            <p:ph type="body" idx="1"/>
          </p:nvPr>
        </p:nvSpPr>
        <p:spPr>
          <a:xfrm>
            <a:off x="822959" y="1384300"/>
            <a:ext cx="3703200" cy="3017400"/>
          </a:xfrm>
          <a:prstGeom prst="rect">
            <a:avLst/>
          </a:prstGeom>
        </p:spPr>
        <p:txBody>
          <a:bodyPr spcFirstLastPara="1" wrap="square" lIns="68575" tIns="68575" rIns="68575" bIns="68575" anchor="t" anchorCtr="0">
            <a:noAutofit/>
          </a:bodyPr>
          <a:lstStyle/>
          <a:p>
            <a:pPr marL="63500" lvl="0" indent="0" rtl="0">
              <a:spcBef>
                <a:spcPts val="900"/>
              </a:spcBef>
              <a:spcAft>
                <a:spcPts val="0"/>
              </a:spcAft>
              <a:buNone/>
            </a:pPr>
            <a:r>
              <a:rPr lang="en">
                <a:latin typeface="Raleway"/>
                <a:ea typeface="Raleway"/>
                <a:cs typeface="Raleway"/>
                <a:sym typeface="Raleway"/>
              </a:rPr>
              <a:t>U.S. Census: Age, Education, Income, Gender, Race, Marital Status, Commute times, Rent/Own, Home Value, Employment by…  Neighborhood, City, County, State, National</a:t>
            </a:r>
            <a:endParaRPr>
              <a:latin typeface="Raleway"/>
              <a:ea typeface="Raleway"/>
              <a:cs typeface="Raleway"/>
              <a:sym typeface="Raleway"/>
            </a:endParaRPr>
          </a:p>
          <a:p>
            <a:pPr marL="63500" lvl="0" indent="0" rtl="0">
              <a:spcBef>
                <a:spcPts val="900"/>
              </a:spcBef>
              <a:spcAft>
                <a:spcPts val="0"/>
              </a:spcAft>
              <a:buNone/>
            </a:pPr>
            <a:r>
              <a:rPr lang="en">
                <a:latin typeface="Raleway"/>
                <a:ea typeface="Raleway"/>
                <a:cs typeface="Raleway"/>
                <a:sym typeface="Raleway"/>
              </a:rPr>
              <a:t>Consumer Complaints</a:t>
            </a:r>
            <a:endParaRPr>
              <a:latin typeface="Raleway"/>
              <a:ea typeface="Raleway"/>
              <a:cs typeface="Raleway"/>
              <a:sym typeface="Raleway"/>
            </a:endParaRPr>
          </a:p>
          <a:p>
            <a:pPr marL="63500" lvl="0" indent="0" rtl="0">
              <a:spcBef>
                <a:spcPts val="900"/>
              </a:spcBef>
              <a:spcAft>
                <a:spcPts val="0"/>
              </a:spcAft>
              <a:buNone/>
            </a:pPr>
            <a:r>
              <a:rPr lang="en">
                <a:latin typeface="Raleway"/>
                <a:ea typeface="Raleway"/>
                <a:cs typeface="Raleway"/>
                <a:sym typeface="Raleway"/>
              </a:rPr>
              <a:t>Fruit and Vegetable Prices</a:t>
            </a:r>
            <a:endParaRPr>
              <a:latin typeface="Raleway"/>
              <a:ea typeface="Raleway"/>
              <a:cs typeface="Raleway"/>
              <a:sym typeface="Raleway"/>
            </a:endParaRPr>
          </a:p>
          <a:p>
            <a:pPr marL="63500" lvl="0" indent="0" rtl="0">
              <a:spcBef>
                <a:spcPts val="900"/>
              </a:spcBef>
              <a:spcAft>
                <a:spcPts val="0"/>
              </a:spcAft>
              <a:buNone/>
            </a:pPr>
            <a:r>
              <a:rPr lang="en">
                <a:latin typeface="Raleway"/>
                <a:ea typeface="Raleway"/>
                <a:cs typeface="Raleway"/>
                <a:sym typeface="Raleway"/>
              </a:rPr>
              <a:t>Storm Prediction Reports</a:t>
            </a:r>
            <a:endParaRPr>
              <a:latin typeface="Raleway"/>
              <a:ea typeface="Raleway"/>
              <a:cs typeface="Raleway"/>
              <a:sym typeface="Raleway"/>
            </a:endParaRPr>
          </a:p>
          <a:p>
            <a:pPr marL="63500" lvl="0" indent="0" rtl="0">
              <a:spcBef>
                <a:spcPts val="900"/>
              </a:spcBef>
              <a:spcAft>
                <a:spcPts val="0"/>
              </a:spcAft>
              <a:buNone/>
            </a:pPr>
            <a:r>
              <a:rPr lang="en">
                <a:latin typeface="Raleway"/>
                <a:ea typeface="Raleway"/>
                <a:cs typeface="Raleway"/>
                <a:sym typeface="Raleway"/>
              </a:rPr>
              <a:t>Product Recalls </a:t>
            </a:r>
            <a:endParaRPr>
              <a:latin typeface="Raleway"/>
              <a:ea typeface="Raleway"/>
              <a:cs typeface="Raleway"/>
              <a:sym typeface="Raleway"/>
            </a:endParaRPr>
          </a:p>
          <a:p>
            <a:pPr marL="63500" lvl="0" indent="0" rtl="0">
              <a:spcBef>
                <a:spcPts val="900"/>
              </a:spcBef>
              <a:spcAft>
                <a:spcPts val="200"/>
              </a:spcAft>
              <a:buNone/>
            </a:pPr>
            <a:r>
              <a:rPr lang="en">
                <a:latin typeface="Raleway"/>
                <a:ea typeface="Raleway"/>
                <a:cs typeface="Raleway"/>
                <a:sym typeface="Raleway"/>
              </a:rPr>
              <a:t>School crime and safety </a:t>
            </a:r>
            <a:endParaRPr>
              <a:latin typeface="Raleway"/>
              <a:ea typeface="Raleway"/>
              <a:cs typeface="Raleway"/>
              <a:sym typeface="Raleway"/>
            </a:endParaRPr>
          </a:p>
        </p:txBody>
      </p:sp>
      <p:sp>
        <p:nvSpPr>
          <p:cNvPr id="272" name="Google Shape;272;p43"/>
          <p:cNvSpPr txBox="1">
            <a:spLocks noGrp="1"/>
          </p:cNvSpPr>
          <p:nvPr>
            <p:ph type="body" idx="2"/>
          </p:nvPr>
        </p:nvSpPr>
        <p:spPr>
          <a:xfrm>
            <a:off x="4663440" y="1384301"/>
            <a:ext cx="3703200" cy="3017400"/>
          </a:xfrm>
          <a:prstGeom prst="rect">
            <a:avLst/>
          </a:prstGeom>
        </p:spPr>
        <p:txBody>
          <a:bodyPr spcFirstLastPara="1" wrap="square" lIns="68575" tIns="68575" rIns="68575" bIns="68575" anchor="t" anchorCtr="0">
            <a:noAutofit/>
          </a:bodyPr>
          <a:lstStyle/>
          <a:p>
            <a:pPr marL="63500" lvl="0" indent="38100" rtl="0">
              <a:spcBef>
                <a:spcPts val="900"/>
              </a:spcBef>
              <a:spcAft>
                <a:spcPts val="0"/>
              </a:spcAft>
              <a:buNone/>
            </a:pPr>
            <a:r>
              <a:rPr lang="en">
                <a:latin typeface="Raleway"/>
                <a:ea typeface="Raleway"/>
                <a:cs typeface="Raleway"/>
                <a:sym typeface="Raleway"/>
              </a:rPr>
              <a:t>Hospital charges for common services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College financial aid, graduation rates</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Teacher shortage areas </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Medical professional shortage areas </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Private school data </a:t>
            </a:r>
            <a:endParaRPr>
              <a:latin typeface="Raleway"/>
              <a:ea typeface="Raleway"/>
              <a:cs typeface="Raleway"/>
              <a:sym typeface="Raleway"/>
            </a:endParaRPr>
          </a:p>
          <a:p>
            <a:pPr marL="63500" lvl="0" indent="38100" rtl="0">
              <a:spcBef>
                <a:spcPts val="900"/>
              </a:spcBef>
              <a:spcAft>
                <a:spcPts val="0"/>
              </a:spcAft>
              <a:buNone/>
            </a:pPr>
            <a:r>
              <a:rPr lang="en">
                <a:latin typeface="Raleway"/>
                <a:ea typeface="Raleway"/>
                <a:cs typeface="Raleway"/>
                <a:sym typeface="Raleway"/>
              </a:rPr>
              <a:t>Chronic disease estimates for more than 500 cities</a:t>
            </a:r>
            <a:endParaRPr>
              <a:latin typeface="Raleway"/>
              <a:ea typeface="Raleway"/>
              <a:cs typeface="Raleway"/>
              <a:sym typeface="Raleway"/>
            </a:endParaRPr>
          </a:p>
          <a:p>
            <a:pPr marL="63500" lvl="0" indent="38100" rtl="0">
              <a:spcBef>
                <a:spcPts val="900"/>
              </a:spcBef>
              <a:spcAft>
                <a:spcPts val="200"/>
              </a:spcAft>
              <a:buNone/>
            </a:pPr>
            <a:r>
              <a:rPr lang="en">
                <a:latin typeface="Raleway"/>
                <a:ea typeface="Raleway"/>
                <a:cs typeface="Raleway"/>
                <a:sym typeface="Raleway"/>
              </a:rPr>
              <a:t>Local air quality data</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What do they have in common? </a:t>
            </a:r>
            <a:endParaRPr/>
          </a:p>
        </p:txBody>
      </p:sp>
      <p:sp>
        <p:nvSpPr>
          <p:cNvPr id="154" name="Google Shape;154;p26"/>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457200" lvl="0" indent="-381000" rtl="0">
              <a:spcBef>
                <a:spcPts val="900"/>
              </a:spcBef>
              <a:spcAft>
                <a:spcPts val="0"/>
              </a:spcAft>
              <a:buSzPts val="2400"/>
              <a:buFont typeface="Raleway"/>
              <a:buChar char="●"/>
            </a:pPr>
            <a:r>
              <a:rPr lang="en" sz="2400">
                <a:latin typeface="Raleway"/>
                <a:ea typeface="Raleway"/>
                <a:cs typeface="Raleway"/>
                <a:sym typeface="Raleway"/>
              </a:rPr>
              <a:t>A parent searching for quality daycare</a:t>
            </a:r>
            <a:endParaRPr sz="2400">
              <a:latin typeface="Raleway"/>
              <a:ea typeface="Raleway"/>
              <a:cs typeface="Raleway"/>
              <a:sym typeface="Raleway"/>
            </a:endParaRPr>
          </a:p>
          <a:p>
            <a:pPr marL="457200" lvl="0" indent="-381000" rtl="0">
              <a:spcBef>
                <a:spcPts val="0"/>
              </a:spcBef>
              <a:spcAft>
                <a:spcPts val="0"/>
              </a:spcAft>
              <a:buSzPts val="2400"/>
              <a:buFont typeface="Raleway"/>
              <a:buChar char="●"/>
            </a:pPr>
            <a:r>
              <a:rPr lang="en" sz="2400">
                <a:latin typeface="Raleway"/>
                <a:ea typeface="Raleway"/>
                <a:cs typeface="Raleway"/>
                <a:sym typeface="Raleway"/>
              </a:rPr>
              <a:t>A sister who wants to convince city council to support a new park</a:t>
            </a:r>
            <a:endParaRPr sz="2400">
              <a:latin typeface="Raleway"/>
              <a:ea typeface="Raleway"/>
              <a:cs typeface="Raleway"/>
              <a:sym typeface="Raleway"/>
            </a:endParaRPr>
          </a:p>
          <a:p>
            <a:pPr marL="457200" lvl="0" indent="-381000" rtl="0">
              <a:spcBef>
                <a:spcPts val="0"/>
              </a:spcBef>
              <a:spcAft>
                <a:spcPts val="0"/>
              </a:spcAft>
              <a:buSzPts val="2400"/>
              <a:buFont typeface="Raleway"/>
              <a:buChar char="●"/>
            </a:pPr>
            <a:r>
              <a:rPr lang="en" sz="2400">
                <a:latin typeface="Raleway"/>
                <a:ea typeface="Raleway"/>
                <a:cs typeface="Raleway"/>
                <a:sym typeface="Raleway"/>
              </a:rPr>
              <a:t>A neighbor writing a grant for a school</a:t>
            </a:r>
            <a:endParaRPr sz="2400">
              <a:latin typeface="Raleway"/>
              <a:ea typeface="Raleway"/>
              <a:cs typeface="Raleway"/>
              <a:sym typeface="Raleway"/>
            </a:endParaRPr>
          </a:p>
          <a:p>
            <a:pPr marL="457200" lvl="0" indent="-381000" rtl="0">
              <a:spcBef>
                <a:spcPts val="0"/>
              </a:spcBef>
              <a:spcAft>
                <a:spcPts val="0"/>
              </a:spcAft>
              <a:buSzPts val="2400"/>
              <a:buFont typeface="Raleway"/>
              <a:buChar char="●"/>
            </a:pPr>
            <a:r>
              <a:rPr lang="en" sz="2400">
                <a:latin typeface="Raleway"/>
                <a:ea typeface="Raleway"/>
                <a:cs typeface="Raleway"/>
                <a:sym typeface="Raleway"/>
              </a:rPr>
              <a:t>A small business owner whose product would benefit from using local transportation data </a:t>
            </a:r>
            <a:endParaRPr sz="2400">
              <a:latin typeface="Raleway"/>
              <a:ea typeface="Raleway"/>
              <a:cs typeface="Raleway"/>
              <a:sym typeface="Raleway"/>
            </a:endParaRPr>
          </a:p>
          <a:p>
            <a:pPr marL="457200" lvl="0" indent="-342900" rtl="0">
              <a:spcBef>
                <a:spcPts val="0"/>
              </a:spcBef>
              <a:spcAft>
                <a:spcPts val="0"/>
              </a:spcAft>
              <a:buSzPts val="1800"/>
              <a:buFont typeface="Raleway"/>
              <a:buChar char="●"/>
            </a:pPr>
            <a:r>
              <a:rPr lang="en" sz="2400">
                <a:latin typeface="Raleway"/>
                <a:ea typeface="Raleway"/>
                <a:cs typeface="Raleway"/>
                <a:sym typeface="Raleway"/>
              </a:rPr>
              <a:t>A community journalist telling a story about your neighborhood</a:t>
            </a:r>
            <a:r>
              <a:rPr lang="en" sz="1800">
                <a:latin typeface="Raleway"/>
                <a:ea typeface="Raleway"/>
                <a:cs typeface="Raleway"/>
                <a:sym typeface="Raleway"/>
              </a:rPr>
              <a:t> </a:t>
            </a:r>
            <a:endParaRPr sz="1800">
              <a:latin typeface="Raleway"/>
              <a:ea typeface="Raleway"/>
              <a:cs typeface="Raleway"/>
              <a:sym typeface="Raleway"/>
            </a:endParaRPr>
          </a:p>
          <a:p>
            <a:pPr marL="63500" lvl="0" indent="38100" rtl="0">
              <a:spcBef>
                <a:spcPts val="900"/>
              </a:spcBef>
              <a:spcAft>
                <a:spcPts val="0"/>
              </a:spcAft>
              <a:buNone/>
            </a:pPr>
            <a:endParaRPr>
              <a:latin typeface="Raleway"/>
              <a:ea typeface="Raleway"/>
              <a:cs typeface="Raleway"/>
              <a:sym typeface="Raleway"/>
            </a:endParaRPr>
          </a:p>
          <a:p>
            <a:pPr marL="63500" lvl="0" indent="38100">
              <a:spcBef>
                <a:spcPts val="900"/>
              </a:spcBef>
              <a:spcAft>
                <a:spcPts val="200"/>
              </a:spcAft>
              <a:buNone/>
            </a:pPr>
            <a:endParaRPr sz="3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Insert example here</a:t>
            </a:r>
            <a:endParaRPr/>
          </a:p>
        </p:txBody>
      </p:sp>
      <p:sp>
        <p:nvSpPr>
          <p:cNvPr id="278" name="Google Shape;278;p44"/>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ctrTitle"/>
          </p:nvPr>
        </p:nvSpPr>
        <p:spPr>
          <a:xfrm>
            <a:off x="822960" y="569214"/>
            <a:ext cx="7543800" cy="267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Open data or not?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endParaRPr sz="3600" b="0" i="0" u="none" strike="noStrike" cap="none">
              <a:solidFill>
                <a:srgbClr val="3F3F3F"/>
              </a:solidFill>
              <a:latin typeface="Calibri"/>
              <a:ea typeface="Calibri"/>
              <a:cs typeface="Calibri"/>
              <a:sym typeface="Calibri"/>
            </a:endParaRPr>
          </a:p>
        </p:txBody>
      </p:sp>
      <p:sp>
        <p:nvSpPr>
          <p:cNvPr id="289" name="Google Shape;289;p46"/>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Autofit/>
          </a:bodyPr>
          <a:lstStyle/>
          <a:p>
            <a:pPr marL="63500" marR="0" lvl="0" indent="-57150" algn="l" rtl="0">
              <a:lnSpc>
                <a:spcPct val="90000"/>
              </a:lnSpc>
              <a:spcBef>
                <a:spcPts val="0"/>
              </a:spcBef>
              <a:spcAft>
                <a:spcPts val="0"/>
              </a:spcAft>
              <a:buClr>
                <a:schemeClr val="accent1"/>
              </a:buClr>
              <a:buSzPts val="1500"/>
              <a:buFont typeface="Calibri"/>
              <a:buChar char=" "/>
            </a:pPr>
            <a:r>
              <a:rPr lang="en" sz="1500" b="0" i="0" u="none" strike="noStrike" cap="none">
                <a:solidFill>
                  <a:srgbClr val="3F3F3F"/>
                </a:solidFill>
                <a:latin typeface="Calibri"/>
                <a:ea typeface="Calibri"/>
                <a:cs typeface="Calibri"/>
                <a:sym typeface="Calibri"/>
              </a:rPr>
              <a:t>Crime data (Anne, comparison of two sites, </a:t>
            </a:r>
            <a:r>
              <a:rPr lang="en" sz="1500" b="0" i="0" u="sng" strike="noStrike" cap="none">
                <a:solidFill>
                  <a:schemeClr val="hlink"/>
                </a:solidFill>
                <a:latin typeface="Calibri"/>
                <a:ea typeface="Calibri"/>
                <a:cs typeface="Calibri"/>
                <a:sym typeface="Calibri"/>
                <a:hlinkClick r:id="rId3"/>
              </a:rPr>
              <a:t>https://communitycrimemap.com/</a:t>
            </a:r>
            <a:r>
              <a:rPr lang="en" sz="1500" b="0" i="0" u="none" strike="noStrike" cap="none">
                <a:solidFill>
                  <a:srgbClr val="3F3F3F"/>
                </a:solidFill>
                <a:latin typeface="Calibri"/>
                <a:ea typeface="Calibri"/>
                <a:cs typeface="Calibri"/>
                <a:sym typeface="Calibri"/>
              </a:rPr>
              <a:t> and City of Sacramento data portal)</a:t>
            </a:r>
            <a:endParaRPr sz="1100"/>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pic>
        <p:nvPicPr>
          <p:cNvPr id="290" name="Google Shape;290;p46">
            <a:hlinkClick r:id="rId3"/>
          </p:cNvPr>
          <p:cNvPicPr preferRelativeResize="0"/>
          <p:nvPr/>
        </p:nvPicPr>
        <p:blipFill rotWithShape="1">
          <a:blip r:embed="rId4">
            <a:alphaModFix/>
          </a:blip>
          <a:srcRect t="852" r="23728"/>
          <a:stretch/>
        </p:blipFill>
        <p:spPr>
          <a:xfrm>
            <a:off x="0" y="-130215"/>
            <a:ext cx="9149700" cy="4905300"/>
          </a:xfrm>
          <a:prstGeom prst="rect">
            <a:avLst/>
          </a:prstGeom>
          <a:noFill/>
          <a:ln>
            <a:noFill/>
          </a:ln>
        </p:spPr>
      </p:pic>
      <p:sp>
        <p:nvSpPr>
          <p:cNvPr id="291" name="Google Shape;291;p46"/>
          <p:cNvSpPr txBox="1"/>
          <p:nvPr/>
        </p:nvSpPr>
        <p:spPr>
          <a:xfrm>
            <a:off x="6076709" y="4811832"/>
            <a:ext cx="35766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https://communitycrimemap.com/</a:t>
            </a:r>
            <a:endParaRPr sz="15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pic>
        <p:nvPicPr>
          <p:cNvPr id="296" name="Google Shape;296;p47"/>
          <p:cNvPicPr preferRelativeResize="0">
            <a:picLocks noGrp="1"/>
          </p:cNvPicPr>
          <p:nvPr>
            <p:ph type="body" idx="1"/>
          </p:nvPr>
        </p:nvPicPr>
        <p:blipFill rotWithShape="1">
          <a:blip r:embed="rId3">
            <a:alphaModFix/>
          </a:blip>
          <a:srcRect/>
          <a:stretch/>
        </p:blipFill>
        <p:spPr>
          <a:xfrm>
            <a:off x="1002729" y="-26908"/>
            <a:ext cx="7138542" cy="51877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8"/>
          <p:cNvPicPr preferRelativeResize="0">
            <a:picLocks noGrp="1"/>
          </p:cNvPicPr>
          <p:nvPr>
            <p:ph type="body" idx="1"/>
          </p:nvPr>
        </p:nvPicPr>
        <p:blipFill rotWithShape="1">
          <a:blip r:embed="rId3">
            <a:alphaModFix/>
          </a:blip>
          <a:srcRect/>
          <a:stretch/>
        </p:blipFill>
        <p:spPr>
          <a:xfrm>
            <a:off x="784913" y="388314"/>
            <a:ext cx="7583675" cy="39364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9"/>
          <p:cNvPicPr preferRelativeResize="0"/>
          <p:nvPr/>
        </p:nvPicPr>
        <p:blipFill rotWithShape="1">
          <a:blip r:embed="rId3">
            <a:alphaModFix/>
          </a:blip>
          <a:srcRect l="600" b="12988"/>
          <a:stretch/>
        </p:blipFill>
        <p:spPr>
          <a:xfrm>
            <a:off x="902825" y="281742"/>
            <a:ext cx="7545986" cy="40414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Not exactly open data, but still useful data </a:t>
            </a:r>
            <a:endParaRPr/>
          </a:p>
        </p:txBody>
      </p:sp>
      <p:sp>
        <p:nvSpPr>
          <p:cNvPr id="315" name="Google Shape;315;p50"/>
          <p:cNvSpPr txBox="1">
            <a:spLocks noGrp="1"/>
          </p:cNvSpPr>
          <p:nvPr>
            <p:ph type="body" idx="1"/>
          </p:nvPr>
        </p:nvSpPr>
        <p:spPr>
          <a:xfrm>
            <a:off x="822950" y="1384300"/>
            <a:ext cx="7543800" cy="3321300"/>
          </a:xfrm>
          <a:prstGeom prst="rect">
            <a:avLst/>
          </a:prstGeom>
        </p:spPr>
        <p:txBody>
          <a:bodyPr spcFirstLastPara="1" wrap="square" lIns="68575" tIns="68575" rIns="68575" bIns="68575" anchor="t" anchorCtr="0">
            <a:noAutofit/>
          </a:bodyPr>
          <a:lstStyle/>
          <a:p>
            <a:pPr marL="457200" lvl="0" indent="-342900" rtl="0">
              <a:spcBef>
                <a:spcPts val="900"/>
              </a:spcBef>
              <a:spcAft>
                <a:spcPts val="0"/>
              </a:spcAft>
              <a:buSzPts val="1800"/>
              <a:buFont typeface="Raleway"/>
              <a:buChar char="-"/>
            </a:pPr>
            <a:r>
              <a:rPr lang="en" sz="1800">
                <a:latin typeface="Raleway"/>
                <a:ea typeface="Raleway"/>
                <a:cs typeface="Raleway"/>
                <a:sym typeface="Raleway"/>
              </a:rPr>
              <a:t>The community crime map allows you to view crime, but you can’t download it and so you can’t combine it with other data. </a:t>
            </a:r>
            <a:endParaRPr sz="1800">
              <a:latin typeface="Raleway"/>
              <a:ea typeface="Raleway"/>
              <a:cs typeface="Raleway"/>
              <a:sym typeface="Raleway"/>
            </a:endParaRPr>
          </a:p>
          <a:p>
            <a:pPr marL="0" lvl="0" indent="0" rtl="0">
              <a:spcBef>
                <a:spcPts val="900"/>
              </a:spcBef>
              <a:spcAft>
                <a:spcPts val="0"/>
              </a:spcAft>
              <a:buNone/>
            </a:pPr>
            <a:endParaRPr sz="1800">
              <a:latin typeface="Raleway"/>
              <a:ea typeface="Raleway"/>
              <a:cs typeface="Raleway"/>
              <a:sym typeface="Raleway"/>
            </a:endParaRPr>
          </a:p>
          <a:p>
            <a:pPr marL="457200" lvl="0" indent="-342900" rtl="0">
              <a:spcBef>
                <a:spcPts val="900"/>
              </a:spcBef>
              <a:spcAft>
                <a:spcPts val="0"/>
              </a:spcAft>
              <a:buSzPts val="1800"/>
              <a:buFont typeface="Raleway"/>
              <a:buChar char="-"/>
            </a:pPr>
            <a:r>
              <a:rPr lang="en" sz="1800">
                <a:latin typeface="Raleway"/>
                <a:ea typeface="Raleway"/>
                <a:cs typeface="Raleway"/>
                <a:sym typeface="Raleway"/>
              </a:rPr>
              <a:t>Personal electricity usage SHOULDN’T be open data, except to you. This company makes it available for you to view, download, or modify, but it is not publicly accessible. </a:t>
            </a:r>
            <a:endParaRPr sz="1800">
              <a:latin typeface="Raleway"/>
              <a:ea typeface="Raleway"/>
              <a:cs typeface="Raleway"/>
              <a:sym typeface="Raleway"/>
            </a:endParaRPr>
          </a:p>
          <a:p>
            <a:pPr marL="0" lvl="0" indent="0" rtl="0">
              <a:spcBef>
                <a:spcPts val="900"/>
              </a:spcBef>
              <a:spcAft>
                <a:spcPts val="0"/>
              </a:spcAft>
              <a:buNone/>
            </a:pPr>
            <a:endParaRPr sz="1800">
              <a:latin typeface="Raleway"/>
              <a:ea typeface="Raleway"/>
              <a:cs typeface="Raleway"/>
              <a:sym typeface="Raleway"/>
            </a:endParaRPr>
          </a:p>
          <a:p>
            <a:pPr marL="457200" lvl="0" indent="-342900">
              <a:spcBef>
                <a:spcPts val="900"/>
              </a:spcBef>
              <a:spcAft>
                <a:spcPts val="0"/>
              </a:spcAft>
              <a:buSzPts val="1800"/>
              <a:buFont typeface="Raleway"/>
              <a:buChar char="-"/>
            </a:pPr>
            <a:r>
              <a:rPr lang="en" sz="1800">
                <a:latin typeface="Raleway"/>
                <a:ea typeface="Raleway"/>
                <a:cs typeface="Raleway"/>
                <a:sym typeface="Raleway"/>
              </a:rPr>
              <a:t>We’re focusing on </a:t>
            </a:r>
            <a:r>
              <a:rPr lang="en" sz="1800" i="1">
                <a:latin typeface="Raleway"/>
                <a:ea typeface="Raleway"/>
                <a:cs typeface="Raleway"/>
                <a:sym typeface="Raleway"/>
              </a:rPr>
              <a:t>open</a:t>
            </a:r>
            <a:r>
              <a:rPr lang="en" sz="1800">
                <a:latin typeface="Raleway"/>
                <a:ea typeface="Raleway"/>
                <a:cs typeface="Raleway"/>
                <a:sym typeface="Raleway"/>
              </a:rPr>
              <a:t> data, but this </a:t>
            </a:r>
            <a:r>
              <a:rPr lang="en" sz="1800" i="1">
                <a:latin typeface="Raleway"/>
                <a:ea typeface="Raleway"/>
                <a:cs typeface="Raleway"/>
                <a:sym typeface="Raleway"/>
              </a:rPr>
              <a:t>useful </a:t>
            </a:r>
            <a:r>
              <a:rPr lang="en" sz="1800">
                <a:latin typeface="Raleway"/>
                <a:ea typeface="Raleway"/>
                <a:cs typeface="Raleway"/>
                <a:sym typeface="Raleway"/>
              </a:rPr>
              <a:t>data may still help you answer your questions. </a:t>
            </a:r>
            <a:r>
              <a:rPr lang="en" sz="1800" i="1">
                <a:latin typeface="Raleway"/>
                <a:ea typeface="Raleway"/>
                <a:cs typeface="Raleway"/>
                <a:sym typeface="Raleway"/>
              </a:rPr>
              <a:t> </a:t>
            </a:r>
            <a:endParaRPr sz="1800">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What questions can I answer through open data?</a:t>
            </a:r>
            <a:endParaRPr/>
          </a:p>
        </p:txBody>
      </p:sp>
      <p:pic>
        <p:nvPicPr>
          <p:cNvPr id="321" name="Google Shape;321;p51"/>
          <p:cNvPicPr preferRelativeResize="0"/>
          <p:nvPr/>
        </p:nvPicPr>
        <p:blipFill rotWithShape="1">
          <a:blip r:embed="rId3">
            <a:alphaModFix/>
          </a:blip>
          <a:srcRect/>
          <a:stretch/>
        </p:blipFill>
        <p:spPr>
          <a:xfrm>
            <a:off x="3159563" y="1850969"/>
            <a:ext cx="2824800" cy="228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a:t>Where Can I Find</a:t>
            </a:r>
            <a:r>
              <a:rPr lang="en" sz="3600" i="0" u="none" strike="noStrike" cap="none">
                <a:solidFill>
                  <a:srgbClr val="3F3F3F"/>
                </a:solidFill>
              </a:rPr>
              <a:t> </a:t>
            </a:r>
            <a:r>
              <a:rPr lang="en" i="0" u="none" strike="noStrike" cap="none">
                <a:solidFill>
                  <a:srgbClr val="3F3F3F"/>
                </a:solidFill>
              </a:rPr>
              <a:t>Open Data?</a:t>
            </a:r>
            <a:endParaRPr i="0" u="none" strike="noStrike" cap="none">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[Insert local, state or federal open data portal or site]</a:t>
            </a:r>
            <a:endParaRPr/>
          </a:p>
        </p:txBody>
      </p:sp>
      <p:sp>
        <p:nvSpPr>
          <p:cNvPr id="332" name="Google Shape;332;p53"/>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spcBef>
                <a:spcPts val="900"/>
              </a:spcBef>
              <a:spcAft>
                <a:spcPts val="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ctrTitle"/>
          </p:nvPr>
        </p:nvSpPr>
        <p:spPr>
          <a:xfrm>
            <a:off x="822960" y="569214"/>
            <a:ext cx="7543800" cy="267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Open Data Can Help!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ctrTitle"/>
          </p:nvPr>
        </p:nvSpPr>
        <p:spPr>
          <a:xfrm>
            <a:off x="822960" y="569214"/>
            <a:ext cx="7543800" cy="267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Choose Your Own Adventure (2-3 min)</a:t>
            </a:r>
            <a:endParaRPr/>
          </a:p>
        </p:txBody>
      </p:sp>
      <p:sp>
        <p:nvSpPr>
          <p:cNvPr id="338" name="Google Shape;338;p54"/>
          <p:cNvSpPr txBox="1">
            <a:spLocks noGrp="1"/>
          </p:cNvSpPr>
          <p:nvPr>
            <p:ph type="subTitle" idx="1"/>
          </p:nvPr>
        </p:nvSpPr>
        <p:spPr>
          <a:xfrm>
            <a:off x="825038" y="3341715"/>
            <a:ext cx="7543800" cy="857400"/>
          </a:xfrm>
          <a:prstGeom prst="rect">
            <a:avLst/>
          </a:prstGeom>
        </p:spPr>
        <p:txBody>
          <a:bodyPr spcFirstLastPara="1" wrap="square" lIns="68575" tIns="68575" rIns="68575" bIns="68575" anchor="t" anchorCtr="0">
            <a:noAutofit/>
          </a:bodyPr>
          <a:lstStyle/>
          <a:p>
            <a:pPr marL="0" lvl="0" indent="0">
              <a:spcBef>
                <a:spcPts val="900"/>
              </a:spcBef>
              <a:spcAft>
                <a:spcPts val="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rPr>
              <a:t>Can you do this?</a:t>
            </a:r>
            <a:endParaRPr sz="3600" i="0" u="none" strike="noStrike" cap="none">
              <a:solidFill>
                <a:srgbClr val="3F3F3F"/>
              </a:solidFill>
            </a:endParaRPr>
          </a:p>
        </p:txBody>
      </p:sp>
      <p:sp>
        <p:nvSpPr>
          <p:cNvPr id="344" name="Google Shape;344;p55"/>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ctr" anchorCtr="0">
            <a:noAutofit/>
          </a:bodyPr>
          <a:lstStyle/>
          <a:p>
            <a:pPr marL="457200" marR="0" lvl="0" indent="-381000" algn="l" rtl="0">
              <a:lnSpc>
                <a:spcPct val="90000"/>
              </a:lnSpc>
              <a:spcBef>
                <a:spcPts val="900"/>
              </a:spcBef>
              <a:spcAft>
                <a:spcPts val="0"/>
              </a:spcAft>
              <a:buSzPts val="2400"/>
              <a:buFont typeface="Raleway"/>
              <a:buChar char="●"/>
            </a:pPr>
            <a:r>
              <a:rPr lang="en" sz="2400" i="0" u="none" strike="noStrike" cap="none">
                <a:solidFill>
                  <a:srgbClr val="3F3F3F"/>
                </a:solidFill>
                <a:latin typeface="Raleway"/>
                <a:ea typeface="Raleway"/>
                <a:cs typeface="Raleway"/>
                <a:sym typeface="Raleway"/>
              </a:rPr>
              <a:t>Define open data and understand some ways in which it is used</a:t>
            </a:r>
            <a:endParaRPr sz="2400" i="0" u="none" strike="noStrike" cap="none">
              <a:solidFill>
                <a:srgbClr val="3F3F3F"/>
              </a:solidFill>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i="0" u="none" strike="noStrike" cap="none">
                <a:solidFill>
                  <a:srgbClr val="3F3F3F"/>
                </a:solidFill>
                <a:latin typeface="Raleway"/>
                <a:ea typeface="Raleway"/>
                <a:cs typeface="Raleway"/>
                <a:sym typeface="Raleway"/>
              </a:rPr>
              <a:t>Recognize whether data is open</a:t>
            </a:r>
            <a:endParaRPr sz="2400" i="0" u="none" strike="noStrike" cap="none">
              <a:solidFill>
                <a:srgbClr val="3F3F3F"/>
              </a:solidFill>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Explain where open data can be found</a:t>
            </a:r>
            <a:endParaRPr sz="2400">
              <a:latin typeface="Raleway"/>
              <a:ea typeface="Raleway"/>
              <a:cs typeface="Raleway"/>
              <a:sym typeface="Raleway"/>
            </a:endParaRPr>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Next Time… </a:t>
            </a:r>
            <a:endParaRPr/>
          </a:p>
        </p:txBody>
      </p:sp>
      <p:sp>
        <p:nvSpPr>
          <p:cNvPr id="350" name="Google Shape;350;p56"/>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457200" lvl="0" indent="-381000">
              <a:spcBef>
                <a:spcPts val="900"/>
              </a:spcBef>
              <a:spcAft>
                <a:spcPts val="0"/>
              </a:spcAft>
              <a:buSzPts val="2400"/>
              <a:buFont typeface="Raleway"/>
              <a:buChar char="●"/>
            </a:pPr>
            <a:r>
              <a:rPr lang="en" sz="2400">
                <a:latin typeface="Raleway"/>
                <a:ea typeface="Raleway"/>
                <a:cs typeface="Raleway"/>
                <a:sym typeface="Raleway"/>
              </a:rPr>
              <a:t>What’s behind the data? Easy ways to understand if the data has what you’re looking for</a:t>
            </a:r>
            <a:endParaRPr sz="2400">
              <a:latin typeface="Raleway"/>
              <a:ea typeface="Raleway"/>
              <a:cs typeface="Raleway"/>
              <a:sym typeface="Raleway"/>
            </a:endParaRPr>
          </a:p>
          <a:p>
            <a:pPr marL="457200" lvl="0" indent="-381000">
              <a:spcBef>
                <a:spcPts val="0"/>
              </a:spcBef>
              <a:spcAft>
                <a:spcPts val="0"/>
              </a:spcAft>
              <a:buSzPts val="2400"/>
              <a:buFont typeface="Raleway"/>
              <a:buChar char="●"/>
            </a:pPr>
            <a:r>
              <a:rPr lang="en" sz="2400">
                <a:latin typeface="Raleway"/>
                <a:ea typeface="Raleway"/>
                <a:cs typeface="Raleway"/>
                <a:sym typeface="Raleway"/>
              </a:rPr>
              <a:t>Hands-on: Learn how to answer questions using open data (Google Account will be needed)</a:t>
            </a:r>
            <a:endParaRPr sz="2400">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308975" y="1485794"/>
            <a:ext cx="2400300" cy="1714500"/>
          </a:xfrm>
          <a:prstGeom prst="rect">
            <a:avLst/>
          </a:prstGeom>
          <a:noFill/>
          <a:ln>
            <a:noFill/>
          </a:ln>
        </p:spPr>
        <p:txBody>
          <a:bodyPr spcFirstLastPara="1" wrap="square" lIns="68575" tIns="34275" rIns="68575" bIns="34275" anchor="b" anchorCtr="0">
            <a:noAutofit/>
          </a:bodyPr>
          <a:lstStyle/>
          <a:p>
            <a:pPr marL="0" marR="0" lvl="0" indent="0" algn="ctr" rtl="0">
              <a:lnSpc>
                <a:spcPct val="85000"/>
              </a:lnSpc>
              <a:spcBef>
                <a:spcPts val="0"/>
              </a:spcBef>
              <a:spcAft>
                <a:spcPts val="0"/>
              </a:spcAft>
              <a:buClr>
                <a:srgbClr val="3F3F3F"/>
              </a:buClr>
              <a:buFont typeface="Calibri"/>
              <a:buNone/>
            </a:pPr>
            <a:r>
              <a:rPr lang="en" sz="4800" i="0" u="none" strike="noStrike" cap="none">
                <a:solidFill>
                  <a:srgbClr val="F3F3F3"/>
                </a:solidFill>
              </a:rPr>
              <a:t>Thank </a:t>
            </a:r>
            <a:endParaRPr sz="4800" i="0" u="none" strike="noStrike" cap="none">
              <a:solidFill>
                <a:srgbClr val="F3F3F3"/>
              </a:solidFill>
            </a:endParaRPr>
          </a:p>
          <a:p>
            <a:pPr marL="0" marR="0" lvl="0" indent="0" algn="ctr" rtl="0">
              <a:lnSpc>
                <a:spcPct val="85000"/>
              </a:lnSpc>
              <a:spcBef>
                <a:spcPts val="0"/>
              </a:spcBef>
              <a:spcAft>
                <a:spcPts val="0"/>
              </a:spcAft>
              <a:buClr>
                <a:srgbClr val="3F3F3F"/>
              </a:buClr>
              <a:buFont typeface="Calibri"/>
              <a:buNone/>
            </a:pPr>
            <a:r>
              <a:rPr lang="en" sz="4800">
                <a:solidFill>
                  <a:srgbClr val="F3F3F3"/>
                </a:solidFill>
              </a:rPr>
              <a:t>Y</a:t>
            </a:r>
            <a:r>
              <a:rPr lang="en" sz="4800" i="0" u="none" strike="noStrike" cap="none">
                <a:solidFill>
                  <a:srgbClr val="F3F3F3"/>
                </a:solidFill>
              </a:rPr>
              <a:t>ou</a:t>
            </a:r>
            <a:endParaRPr sz="4800" i="0" u="none" strike="noStrike" cap="none">
              <a:solidFill>
                <a:srgbClr val="F3F3F3"/>
              </a:solidFill>
            </a:endParaRPr>
          </a:p>
        </p:txBody>
      </p:sp>
      <p:sp>
        <p:nvSpPr>
          <p:cNvPr id="356" name="Google Shape;356;p57"/>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p>
            <a:pPr marL="63500" marR="0" lvl="0" indent="38100" algn="l" rtl="0">
              <a:lnSpc>
                <a:spcPct val="90000"/>
              </a:lnSpc>
              <a:spcBef>
                <a:spcPts val="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a:p>
            <a:pPr marL="63500" marR="0" lvl="0" indent="-63500" algn="l" rtl="0">
              <a:lnSpc>
                <a:spcPct val="90000"/>
              </a:lnSpc>
              <a:spcBef>
                <a:spcPts val="1100"/>
              </a:spcBef>
              <a:spcAft>
                <a:spcPts val="0"/>
              </a:spcAft>
              <a:buClr>
                <a:schemeClr val="accent1"/>
              </a:buClr>
              <a:buSzPts val="1800"/>
              <a:buFont typeface="Calibri"/>
              <a:buChar char=" "/>
            </a:pPr>
            <a:endParaRPr sz="1800" b="0" i="0" u="none" strike="noStrike" cap="none">
              <a:solidFill>
                <a:srgbClr val="3F3F3F"/>
              </a:solidFill>
              <a:latin typeface="Calibri"/>
              <a:ea typeface="Calibri"/>
              <a:cs typeface="Calibri"/>
              <a:sym typeface="Calibri"/>
            </a:endParaRPr>
          </a:p>
        </p:txBody>
      </p:sp>
      <p:pic>
        <p:nvPicPr>
          <p:cNvPr id="357" name="Google Shape;357;p57"/>
          <p:cNvPicPr preferRelativeResize="0"/>
          <p:nvPr/>
        </p:nvPicPr>
        <p:blipFill rotWithShape="1">
          <a:blip r:embed="rId3">
            <a:alphaModFix/>
          </a:blip>
          <a:srcRect/>
          <a:stretch/>
        </p:blipFill>
        <p:spPr>
          <a:xfrm>
            <a:off x="3272476" y="825224"/>
            <a:ext cx="5420700" cy="3612600"/>
          </a:xfrm>
          <a:prstGeom prst="rect">
            <a:avLst/>
          </a:prstGeom>
          <a:noFill/>
          <a:ln>
            <a:noFill/>
          </a:ln>
        </p:spPr>
      </p:pic>
      <p:sp>
        <p:nvSpPr>
          <p:cNvPr id="358" name="Google Shape;358;p57"/>
          <p:cNvSpPr txBox="1">
            <a:spLocks noGrp="1"/>
          </p:cNvSpPr>
          <p:nvPr>
            <p:ph type="body" idx="2"/>
          </p:nvPr>
        </p:nvSpPr>
        <p:spPr>
          <a:xfrm>
            <a:off x="3538275" y="599126"/>
            <a:ext cx="5019000" cy="4047000"/>
          </a:xfrm>
          <a:prstGeom prst="rect">
            <a:avLst/>
          </a:prstGeom>
        </p:spPr>
        <p:txBody>
          <a:bodyPr spcFirstLastPara="1" wrap="square" lIns="68575" tIns="68575" rIns="68575" bIns="68575" anchor="t" anchorCtr="0">
            <a:noAutofit/>
          </a:bodyPr>
          <a:lstStyle/>
          <a:p>
            <a:pPr marL="0" lvl="0" indent="0">
              <a:spcBef>
                <a:spcPts val="900"/>
              </a:spcBef>
              <a:spcAft>
                <a:spcPts val="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822960" y="569214"/>
            <a:ext cx="7543800" cy="26745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sz="4800"/>
              <a:t>What brought you here?</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a:latin typeface="Calibri"/>
                <a:ea typeface="Calibri"/>
                <a:cs typeface="Calibri"/>
                <a:sym typeface="Calibri"/>
              </a:rPr>
              <a:t>The Big Picture </a:t>
            </a:r>
            <a:endParaRPr sz="3600" b="0" i="0" u="none" strike="noStrike" cap="none">
              <a:solidFill>
                <a:srgbClr val="3F3F3F"/>
              </a:solidFill>
              <a:latin typeface="Calibri"/>
              <a:ea typeface="Calibri"/>
              <a:cs typeface="Calibri"/>
              <a:sym typeface="Calibri"/>
            </a:endParaRPr>
          </a:p>
        </p:txBody>
      </p:sp>
      <p:sp>
        <p:nvSpPr>
          <p:cNvPr id="170" name="Google Shape;170;p29"/>
          <p:cNvSpPr txBox="1">
            <a:spLocks noGrp="1"/>
          </p:cNvSpPr>
          <p:nvPr>
            <p:ph type="body" idx="1"/>
          </p:nvPr>
        </p:nvSpPr>
        <p:spPr>
          <a:xfrm>
            <a:off x="822950" y="1414150"/>
            <a:ext cx="7862100" cy="2987700"/>
          </a:xfrm>
          <a:prstGeom prst="rect">
            <a:avLst/>
          </a:prstGeom>
          <a:noFill/>
          <a:ln>
            <a:noFill/>
          </a:ln>
        </p:spPr>
        <p:txBody>
          <a:bodyPr spcFirstLastPara="1" wrap="square" lIns="0" tIns="34275" rIns="0" bIns="34275" anchor="t" anchorCtr="0">
            <a:noAutofit/>
          </a:bodyPr>
          <a:lstStyle/>
          <a:p>
            <a:pPr marL="457200" marR="0" lvl="0" indent="-381000" algn="l" rtl="0">
              <a:lnSpc>
                <a:spcPct val="90000"/>
              </a:lnSpc>
              <a:spcBef>
                <a:spcPts val="1100"/>
              </a:spcBef>
              <a:spcAft>
                <a:spcPts val="0"/>
              </a:spcAft>
              <a:buSzPts val="2400"/>
              <a:buChar char="●"/>
            </a:pPr>
            <a:r>
              <a:rPr lang="en" sz="2400"/>
              <a:t>This is an introductory class. We’ll talk about a new tool - open data - you can use to help answer your questions.  </a:t>
            </a:r>
            <a:endParaRPr sz="2400"/>
          </a:p>
          <a:p>
            <a:pPr marL="457200" marR="0" lvl="0" indent="-381000" algn="l" rtl="0">
              <a:lnSpc>
                <a:spcPct val="90000"/>
              </a:lnSpc>
              <a:spcBef>
                <a:spcPts val="0"/>
              </a:spcBef>
              <a:spcAft>
                <a:spcPts val="0"/>
              </a:spcAft>
              <a:buSzPts val="2400"/>
              <a:buChar char="●"/>
            </a:pPr>
            <a:r>
              <a:rPr lang="en" sz="2400"/>
              <a:t>This is the first of four classes. In other classes you’ll:</a:t>
            </a:r>
            <a:endParaRPr sz="2400"/>
          </a:p>
          <a:p>
            <a:pPr marL="914400" marR="0" lvl="1" indent="-381000" algn="l" rtl="0">
              <a:lnSpc>
                <a:spcPct val="90000"/>
              </a:lnSpc>
              <a:spcBef>
                <a:spcPts val="0"/>
              </a:spcBef>
              <a:spcAft>
                <a:spcPts val="0"/>
              </a:spcAft>
              <a:buSzPts val="2400"/>
              <a:buChar char="○"/>
            </a:pPr>
            <a:r>
              <a:rPr lang="en" sz="2400"/>
              <a:t>Answer questions using open data;</a:t>
            </a:r>
            <a:endParaRPr sz="2400"/>
          </a:p>
          <a:p>
            <a:pPr marL="914400" marR="0" lvl="1" indent="-381000" algn="l" rtl="0">
              <a:lnSpc>
                <a:spcPct val="90000"/>
              </a:lnSpc>
              <a:spcBef>
                <a:spcPts val="0"/>
              </a:spcBef>
              <a:spcAft>
                <a:spcPts val="0"/>
              </a:spcAft>
              <a:buSzPts val="2400"/>
              <a:buChar char="○"/>
            </a:pPr>
            <a:r>
              <a:rPr lang="en" sz="2400"/>
              <a:t>Make charts and maps;</a:t>
            </a:r>
            <a:endParaRPr sz="2400"/>
          </a:p>
          <a:p>
            <a:pPr marL="914400" marR="0" lvl="1" indent="-381000" algn="l" rtl="0">
              <a:lnSpc>
                <a:spcPct val="90000"/>
              </a:lnSpc>
              <a:spcBef>
                <a:spcPts val="0"/>
              </a:spcBef>
              <a:spcAft>
                <a:spcPts val="0"/>
              </a:spcAft>
              <a:buSzPts val="2400"/>
              <a:buChar char="○"/>
            </a:pPr>
            <a:r>
              <a:rPr lang="en" sz="2400"/>
              <a:t>Learn tips for analyzing data; and</a:t>
            </a:r>
            <a:endParaRPr sz="2400"/>
          </a:p>
          <a:p>
            <a:pPr marL="914400" marR="0" lvl="1" indent="-381000" algn="l" rtl="0">
              <a:lnSpc>
                <a:spcPct val="90000"/>
              </a:lnSpc>
              <a:spcBef>
                <a:spcPts val="0"/>
              </a:spcBef>
              <a:spcAft>
                <a:spcPts val="0"/>
              </a:spcAft>
              <a:buSzPts val="2400"/>
              <a:buChar char="○"/>
            </a:pPr>
            <a:r>
              <a:rPr lang="en" sz="2400"/>
              <a:t>Find out how to give feedback and improve open data. </a:t>
            </a:r>
            <a:endParaRPr sz="2400"/>
          </a:p>
          <a:p>
            <a:pPr marL="0" marR="0" lvl="0" indent="0" algn="l" rtl="0">
              <a:lnSpc>
                <a:spcPct val="90000"/>
              </a:lnSpc>
              <a:spcBef>
                <a:spcPts val="1100"/>
              </a:spcBef>
              <a:spcAft>
                <a:spcPts val="0"/>
              </a:spcAft>
              <a:buNone/>
            </a:pPr>
            <a:endParaRPr sz="2400"/>
          </a:p>
          <a:p>
            <a:pPr marL="63500" marR="0" lvl="0" indent="-57150" algn="l" rtl="0">
              <a:lnSpc>
                <a:spcPct val="90000"/>
              </a:lnSpc>
              <a:spcBef>
                <a:spcPts val="1100"/>
              </a:spcBef>
              <a:spcAft>
                <a:spcPts val="0"/>
              </a:spcAft>
              <a:buClr>
                <a:schemeClr val="accent1"/>
              </a:buClr>
              <a:buSzPts val="1500"/>
              <a:buFont typeface="Calibri"/>
              <a:buChar char=" "/>
            </a:pPr>
            <a:br>
              <a:rPr lang="en" sz="1500" b="0" i="0" u="none" strike="noStrike" cap="none">
                <a:solidFill>
                  <a:srgbClr val="3F3F3F"/>
                </a:solidFill>
                <a:latin typeface="Calibri"/>
                <a:ea typeface="Calibri"/>
                <a:cs typeface="Calibri"/>
                <a:sym typeface="Calibri"/>
              </a:rPr>
            </a:br>
            <a:endParaRPr sz="1500" b="0" i="0" u="none" strike="noStrike" cap="none">
              <a:solidFill>
                <a:srgbClr val="3F3F3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b="0" i="0" u="none" strike="noStrike" cap="none">
                <a:solidFill>
                  <a:srgbClr val="3F3F3F"/>
                </a:solidFill>
                <a:latin typeface="Calibri"/>
                <a:ea typeface="Calibri"/>
                <a:cs typeface="Calibri"/>
                <a:sym typeface="Calibri"/>
              </a:rPr>
              <a:t>Objectives</a:t>
            </a:r>
            <a:endParaRPr sz="3600" b="0" i="0" u="none" strike="noStrike" cap="none">
              <a:solidFill>
                <a:srgbClr val="3F3F3F"/>
              </a:solidFill>
              <a:latin typeface="Calibri"/>
              <a:ea typeface="Calibri"/>
              <a:cs typeface="Calibri"/>
              <a:sym typeface="Calibri"/>
            </a:endParaRPr>
          </a:p>
        </p:txBody>
      </p:sp>
      <p:sp>
        <p:nvSpPr>
          <p:cNvPr id="176" name="Google Shape;176;p30"/>
          <p:cNvSpPr txBox="1">
            <a:spLocks noGrp="1"/>
          </p:cNvSpPr>
          <p:nvPr>
            <p:ph type="body" idx="1"/>
          </p:nvPr>
        </p:nvSpPr>
        <p:spPr>
          <a:xfrm>
            <a:off x="822960" y="1520190"/>
            <a:ext cx="7543800" cy="2881500"/>
          </a:xfrm>
          <a:prstGeom prst="rect">
            <a:avLst/>
          </a:prstGeom>
          <a:noFill/>
          <a:ln>
            <a:noFill/>
          </a:ln>
        </p:spPr>
        <p:txBody>
          <a:bodyPr spcFirstLastPara="1" wrap="square" lIns="0" tIns="34275" rIns="0" bIns="34275" anchor="t" anchorCtr="0">
            <a:noAutofit/>
          </a:bodyPr>
          <a:lstStyle/>
          <a:p>
            <a:pPr marL="457200" marR="0" lvl="0" indent="-381000" algn="l" rtl="0">
              <a:lnSpc>
                <a:spcPct val="90000"/>
              </a:lnSpc>
              <a:spcBef>
                <a:spcPts val="1100"/>
              </a:spcBef>
              <a:spcAft>
                <a:spcPts val="0"/>
              </a:spcAft>
              <a:buSzPts val="2400"/>
              <a:buChar char="●"/>
            </a:pPr>
            <a:r>
              <a:rPr lang="en" sz="2400"/>
              <a:t>Define open data and understand some ways in which it is used.</a:t>
            </a:r>
            <a:endParaRPr sz="2400"/>
          </a:p>
          <a:p>
            <a:pPr marL="457200" marR="0" lvl="0" indent="-381000" algn="l" rtl="0">
              <a:lnSpc>
                <a:spcPct val="90000"/>
              </a:lnSpc>
              <a:spcBef>
                <a:spcPts val="0"/>
              </a:spcBef>
              <a:spcAft>
                <a:spcPts val="0"/>
              </a:spcAft>
              <a:buSzPts val="2400"/>
              <a:buChar char="●"/>
            </a:pPr>
            <a:r>
              <a:rPr lang="en" sz="2400"/>
              <a:t>Explain whether or not datasets meet open standards.</a:t>
            </a:r>
            <a:endParaRPr sz="2400"/>
          </a:p>
          <a:p>
            <a:pPr marL="457200" marR="0" lvl="0" indent="-381000" algn="l" rtl="0">
              <a:lnSpc>
                <a:spcPct val="90000"/>
              </a:lnSpc>
              <a:spcBef>
                <a:spcPts val="0"/>
              </a:spcBef>
              <a:spcAft>
                <a:spcPts val="0"/>
              </a:spcAft>
              <a:buSzPts val="2400"/>
              <a:buChar char="●"/>
            </a:pPr>
            <a:r>
              <a:rPr lang="en" sz="2400"/>
              <a:t>Brainstorm questions that can be answered through open data.</a:t>
            </a:r>
            <a:endParaRPr sz="2400"/>
          </a:p>
          <a:p>
            <a:pPr marL="457200" marR="0" lvl="0" indent="-381000" algn="l" rtl="0">
              <a:lnSpc>
                <a:spcPct val="90000"/>
              </a:lnSpc>
              <a:spcBef>
                <a:spcPts val="0"/>
              </a:spcBef>
              <a:spcAft>
                <a:spcPts val="0"/>
              </a:spcAft>
              <a:buSzPts val="2400"/>
              <a:buChar char="●"/>
            </a:pPr>
            <a:r>
              <a:rPr lang="en" sz="2400"/>
              <a:t>Explain where open data can be found. Find open data by yourself.</a:t>
            </a:r>
            <a:endParaRPr sz="2400"/>
          </a:p>
          <a:p>
            <a:pPr marL="0" marR="0" lvl="0" indent="0" algn="l" rtl="0">
              <a:lnSpc>
                <a:spcPct val="90000"/>
              </a:lnSpc>
              <a:spcBef>
                <a:spcPts val="1100"/>
              </a:spcBef>
              <a:spcAft>
                <a:spcPts val="0"/>
              </a:spcAft>
              <a:buNone/>
            </a:pPr>
            <a:endParaRPr sz="2400"/>
          </a:p>
          <a:p>
            <a:pPr marL="63500" marR="0" lvl="0" indent="-57150" algn="l" rtl="0">
              <a:lnSpc>
                <a:spcPct val="90000"/>
              </a:lnSpc>
              <a:spcBef>
                <a:spcPts val="1100"/>
              </a:spcBef>
              <a:spcAft>
                <a:spcPts val="0"/>
              </a:spcAft>
              <a:buClr>
                <a:schemeClr val="accent1"/>
              </a:buClr>
              <a:buSzPts val="1500"/>
              <a:buFont typeface="Calibri"/>
              <a:buChar char=" "/>
            </a:pPr>
            <a:br>
              <a:rPr lang="en" sz="1500" b="0" i="0" u="none" strike="noStrike" cap="none">
                <a:solidFill>
                  <a:srgbClr val="3F3F3F"/>
                </a:solidFill>
                <a:latin typeface="Calibri"/>
                <a:ea typeface="Calibri"/>
                <a:cs typeface="Calibri"/>
                <a:sym typeface="Calibri"/>
              </a:rPr>
            </a:br>
            <a:endParaRPr sz="1500" b="0" i="0" u="none" strike="noStrike" cap="none">
              <a:solidFill>
                <a:srgbClr val="3F3F3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800110" y="226252"/>
            <a:ext cx="7543800" cy="1088100"/>
          </a:xfrm>
          <a:prstGeom prst="rect">
            <a:avLst/>
          </a:prstGeom>
        </p:spPr>
        <p:txBody>
          <a:bodyPr spcFirstLastPara="1" wrap="square" lIns="68575" tIns="68575" rIns="68575" bIns="68575" anchor="b" anchorCtr="0">
            <a:noAutofit/>
          </a:bodyPr>
          <a:lstStyle/>
          <a:p>
            <a:pPr marL="0" lvl="0" indent="0" algn="ctr">
              <a:spcBef>
                <a:spcPts val="0"/>
              </a:spcBef>
              <a:spcAft>
                <a:spcPts val="0"/>
              </a:spcAft>
              <a:buNone/>
            </a:pPr>
            <a:r>
              <a:rPr lang="en"/>
              <a:t>A Short Introduction </a:t>
            </a:r>
            <a:endParaRPr/>
          </a:p>
        </p:txBody>
      </p:sp>
      <p:pic>
        <p:nvPicPr>
          <p:cNvPr id="182" name="Google Shape;182;p31" descr="Snip20170911_18.png"/>
          <p:cNvPicPr preferRelativeResize="0"/>
          <p:nvPr/>
        </p:nvPicPr>
        <p:blipFill>
          <a:blip r:embed="rId3">
            <a:alphaModFix/>
          </a:blip>
          <a:stretch>
            <a:fillRect/>
          </a:stretch>
        </p:blipFill>
        <p:spPr>
          <a:xfrm>
            <a:off x="879475" y="1384300"/>
            <a:ext cx="2184026" cy="1893876"/>
          </a:xfrm>
          <a:prstGeom prst="rect">
            <a:avLst/>
          </a:prstGeom>
          <a:noFill/>
          <a:ln>
            <a:noFill/>
          </a:ln>
        </p:spPr>
      </p:pic>
      <p:pic>
        <p:nvPicPr>
          <p:cNvPr id="183" name="Google Shape;183;p31" descr="Snip20170911_19.png"/>
          <p:cNvPicPr preferRelativeResize="0"/>
          <p:nvPr/>
        </p:nvPicPr>
        <p:blipFill>
          <a:blip r:embed="rId4">
            <a:alphaModFix/>
          </a:blip>
          <a:stretch>
            <a:fillRect/>
          </a:stretch>
        </p:blipFill>
        <p:spPr>
          <a:xfrm>
            <a:off x="3532459" y="1384313"/>
            <a:ext cx="2508628" cy="1893875"/>
          </a:xfrm>
          <a:prstGeom prst="rect">
            <a:avLst/>
          </a:prstGeom>
          <a:noFill/>
          <a:ln>
            <a:noFill/>
          </a:ln>
        </p:spPr>
      </p:pic>
      <p:pic>
        <p:nvPicPr>
          <p:cNvPr id="184" name="Google Shape;184;p31" descr="Snip20170911_22.png"/>
          <p:cNvPicPr preferRelativeResize="0"/>
          <p:nvPr/>
        </p:nvPicPr>
        <p:blipFill>
          <a:blip r:embed="rId5">
            <a:alphaModFix/>
          </a:blip>
          <a:stretch>
            <a:fillRect/>
          </a:stretch>
        </p:blipFill>
        <p:spPr>
          <a:xfrm>
            <a:off x="6280811" y="1384313"/>
            <a:ext cx="2063090" cy="1893875"/>
          </a:xfrm>
          <a:prstGeom prst="rect">
            <a:avLst/>
          </a:prstGeom>
          <a:noFill/>
          <a:ln>
            <a:noFill/>
          </a:ln>
        </p:spPr>
      </p:pic>
      <p:sp>
        <p:nvSpPr>
          <p:cNvPr id="185" name="Google Shape;185;p31"/>
          <p:cNvSpPr txBox="1"/>
          <p:nvPr/>
        </p:nvSpPr>
        <p:spPr>
          <a:xfrm>
            <a:off x="893050" y="3526975"/>
            <a:ext cx="2238300" cy="83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Raleway"/>
                <a:ea typeface="Raleway"/>
                <a:cs typeface="Raleway"/>
                <a:sym typeface="Raleway"/>
              </a:rPr>
              <a:t>Video 1: </a:t>
            </a:r>
            <a:r>
              <a:rPr lang="en" u="sng">
                <a:solidFill>
                  <a:schemeClr val="hlink"/>
                </a:solidFill>
                <a:latin typeface="Raleway"/>
                <a:ea typeface="Raleway"/>
                <a:cs typeface="Raleway"/>
                <a:sym typeface="Raleway"/>
                <a:hlinkClick r:id="rId6"/>
              </a:rPr>
              <a:t>How you use government data every day. </a:t>
            </a:r>
            <a:endParaRPr>
              <a:latin typeface="Raleway"/>
              <a:ea typeface="Raleway"/>
              <a:cs typeface="Raleway"/>
              <a:sym typeface="Raleway"/>
            </a:endParaRPr>
          </a:p>
        </p:txBody>
      </p:sp>
      <p:sp>
        <p:nvSpPr>
          <p:cNvPr id="186" name="Google Shape;186;p31"/>
          <p:cNvSpPr txBox="1"/>
          <p:nvPr/>
        </p:nvSpPr>
        <p:spPr>
          <a:xfrm>
            <a:off x="3572200" y="3594800"/>
            <a:ext cx="2419200" cy="768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Raleway"/>
                <a:ea typeface="Raleway"/>
                <a:cs typeface="Raleway"/>
                <a:sym typeface="Raleway"/>
              </a:rPr>
              <a:t>Video 2: </a:t>
            </a:r>
            <a:r>
              <a:rPr lang="en" u="sng">
                <a:solidFill>
                  <a:schemeClr val="hlink"/>
                </a:solidFill>
                <a:latin typeface="Raleway"/>
                <a:ea typeface="Raleway"/>
                <a:cs typeface="Raleway"/>
                <a:sym typeface="Raleway"/>
                <a:hlinkClick r:id="rId7"/>
              </a:rPr>
              <a:t>What will you discover with open data? </a:t>
            </a:r>
            <a:endParaRPr>
              <a:latin typeface="Raleway"/>
              <a:ea typeface="Raleway"/>
              <a:cs typeface="Raleway"/>
              <a:sym typeface="Raleway"/>
            </a:endParaRPr>
          </a:p>
        </p:txBody>
      </p:sp>
      <p:sp>
        <p:nvSpPr>
          <p:cNvPr id="187" name="Google Shape;187;p31"/>
          <p:cNvSpPr txBox="1"/>
          <p:nvPr/>
        </p:nvSpPr>
        <p:spPr>
          <a:xfrm>
            <a:off x="6285250" y="3651325"/>
            <a:ext cx="2184000" cy="5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Raleway"/>
                <a:ea typeface="Raleway"/>
                <a:cs typeface="Raleway"/>
                <a:sym typeface="Raleway"/>
              </a:rPr>
              <a:t>Video 3: </a:t>
            </a:r>
            <a:r>
              <a:rPr lang="en" u="sng">
                <a:solidFill>
                  <a:schemeClr val="hlink"/>
                </a:solidFill>
                <a:latin typeface="Raleway"/>
                <a:ea typeface="Raleway"/>
                <a:cs typeface="Raleway"/>
                <a:sym typeface="Raleway"/>
                <a:hlinkClick r:id="rId8"/>
              </a:rPr>
              <a:t>What is open data?</a:t>
            </a:r>
            <a:r>
              <a:rPr lang="en" u="sng">
                <a:solidFill>
                  <a:schemeClr val="hlink"/>
                </a:solidFill>
                <a:hlinkClick r:id="rId8"/>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a:latin typeface="Calibri"/>
                <a:ea typeface="Calibri"/>
                <a:cs typeface="Calibri"/>
                <a:sym typeface="Calibri"/>
              </a:rPr>
              <a:t>What is Open Data?</a:t>
            </a:r>
            <a:endParaRPr sz="3600" b="0" i="0" u="none" strike="noStrike" cap="none">
              <a:solidFill>
                <a:srgbClr val="3F3F3F"/>
              </a:solidFill>
              <a:latin typeface="Calibri"/>
              <a:ea typeface="Calibri"/>
              <a:cs typeface="Calibri"/>
              <a:sym typeface="Calibri"/>
            </a:endParaRPr>
          </a:p>
        </p:txBody>
      </p:sp>
      <p:sp>
        <p:nvSpPr>
          <p:cNvPr id="193" name="Google Shape;193;p32"/>
          <p:cNvSpPr txBox="1">
            <a:spLocks noGrp="1"/>
          </p:cNvSpPr>
          <p:nvPr>
            <p:ph type="body" idx="1"/>
          </p:nvPr>
        </p:nvSpPr>
        <p:spPr>
          <a:xfrm>
            <a:off x="822950" y="1384300"/>
            <a:ext cx="7543800" cy="3313500"/>
          </a:xfrm>
          <a:prstGeom prst="rect">
            <a:avLst/>
          </a:prstGeom>
          <a:noFill/>
          <a:ln>
            <a:noFill/>
          </a:ln>
        </p:spPr>
        <p:txBody>
          <a:bodyPr spcFirstLastPara="1" wrap="square" lIns="0" tIns="34275" rIns="0" bIns="34275" anchor="t" anchorCtr="0">
            <a:noAutofit/>
          </a:bodyPr>
          <a:lstStyle/>
          <a:p>
            <a:pPr marL="0" marR="0" lvl="0" indent="0" algn="l" rtl="0">
              <a:lnSpc>
                <a:spcPct val="90000"/>
              </a:lnSpc>
              <a:spcBef>
                <a:spcPts val="0"/>
              </a:spcBef>
              <a:spcAft>
                <a:spcPts val="0"/>
              </a:spcAft>
              <a:buClr>
                <a:schemeClr val="accent1"/>
              </a:buClr>
              <a:buFont typeface="Calibri"/>
              <a:buNone/>
            </a:pPr>
            <a:endParaRPr sz="1500" b="0" i="1" u="none" strike="noStrike" cap="none">
              <a:solidFill>
                <a:srgbClr val="3F3F3F"/>
              </a:solidFill>
              <a:latin typeface="Calibri"/>
              <a:ea typeface="Calibri"/>
              <a:cs typeface="Calibri"/>
              <a:sym typeface="Calibri"/>
            </a:endParaRPr>
          </a:p>
          <a:p>
            <a:pPr marL="0" marR="0" lvl="0" indent="0" algn="l" rtl="0">
              <a:lnSpc>
                <a:spcPct val="90000"/>
              </a:lnSpc>
              <a:spcBef>
                <a:spcPts val="1100"/>
              </a:spcBef>
              <a:spcAft>
                <a:spcPts val="0"/>
              </a:spcAft>
              <a:buClr>
                <a:schemeClr val="accent1"/>
              </a:buClr>
              <a:buFont typeface="Calibri"/>
              <a:buNone/>
            </a:pPr>
            <a:r>
              <a:rPr lang="en" sz="2700" b="0" i="1" u="none" strike="noStrike" cap="none">
                <a:solidFill>
                  <a:srgbClr val="3F3F3F"/>
                </a:solidFill>
                <a:latin typeface="Calibri"/>
                <a:ea typeface="Calibri"/>
                <a:cs typeface="Calibri"/>
                <a:sym typeface="Calibri"/>
              </a:rPr>
              <a:t>“Open data and content can be </a:t>
            </a:r>
            <a:r>
              <a:rPr lang="en" sz="2700" b="1" i="1" u="none" strike="noStrike" cap="none">
                <a:solidFill>
                  <a:srgbClr val="3F3F3F"/>
                </a:solidFill>
                <a:latin typeface="Calibri"/>
                <a:ea typeface="Calibri"/>
                <a:cs typeface="Calibri"/>
                <a:sym typeface="Calibri"/>
              </a:rPr>
              <a:t>freely used, modified, </a:t>
            </a:r>
            <a:r>
              <a:rPr lang="en" sz="2700" b="0" i="1" u="none" strike="noStrike" cap="none">
                <a:solidFill>
                  <a:srgbClr val="3F3F3F"/>
                </a:solidFill>
                <a:latin typeface="Calibri"/>
                <a:ea typeface="Calibri"/>
                <a:cs typeface="Calibri"/>
                <a:sym typeface="Calibri"/>
              </a:rPr>
              <a:t>and </a:t>
            </a:r>
            <a:r>
              <a:rPr lang="en" sz="2700" b="1" i="1" u="none" strike="noStrike" cap="none">
                <a:solidFill>
                  <a:srgbClr val="3F3F3F"/>
                </a:solidFill>
                <a:latin typeface="Calibri"/>
                <a:ea typeface="Calibri"/>
                <a:cs typeface="Calibri"/>
                <a:sym typeface="Calibri"/>
              </a:rPr>
              <a:t>shared</a:t>
            </a:r>
            <a:r>
              <a:rPr lang="en" sz="2700" b="0" i="1" u="none" strike="noStrike" cap="none">
                <a:solidFill>
                  <a:srgbClr val="3F3F3F"/>
                </a:solidFill>
                <a:latin typeface="Calibri"/>
                <a:ea typeface="Calibri"/>
                <a:cs typeface="Calibri"/>
                <a:sym typeface="Calibri"/>
              </a:rPr>
              <a:t> by </a:t>
            </a:r>
            <a:r>
              <a:rPr lang="en" sz="2700" b="1" i="1" u="none" strike="noStrike" cap="none">
                <a:solidFill>
                  <a:srgbClr val="3F3F3F"/>
                </a:solidFill>
                <a:latin typeface="Calibri"/>
                <a:ea typeface="Calibri"/>
                <a:cs typeface="Calibri"/>
                <a:sym typeface="Calibri"/>
              </a:rPr>
              <a:t>anyone</a:t>
            </a:r>
            <a:r>
              <a:rPr lang="en" sz="2700" b="0" i="1" u="none" strike="noStrike" cap="none">
                <a:solidFill>
                  <a:srgbClr val="3F3F3F"/>
                </a:solidFill>
                <a:latin typeface="Calibri"/>
                <a:ea typeface="Calibri"/>
                <a:cs typeface="Calibri"/>
                <a:sym typeface="Calibri"/>
              </a:rPr>
              <a:t> for </a:t>
            </a:r>
            <a:r>
              <a:rPr lang="en" sz="2700" b="1" i="1" u="none" strike="noStrike" cap="none">
                <a:solidFill>
                  <a:srgbClr val="3F3F3F"/>
                </a:solidFill>
                <a:latin typeface="Calibri"/>
                <a:ea typeface="Calibri"/>
                <a:cs typeface="Calibri"/>
                <a:sym typeface="Calibri"/>
              </a:rPr>
              <a:t>any purpose.</a:t>
            </a:r>
            <a:r>
              <a:rPr lang="en" sz="2700" b="0" i="1" u="none" strike="noStrike" cap="none">
                <a:solidFill>
                  <a:srgbClr val="3F3F3F"/>
                </a:solidFill>
                <a:latin typeface="Calibri"/>
                <a:ea typeface="Calibri"/>
                <a:cs typeface="Calibri"/>
                <a:sym typeface="Calibri"/>
              </a:rPr>
              <a:t>”</a:t>
            </a:r>
            <a:br>
              <a:rPr lang="en" sz="1500" b="0" i="1" u="none" strike="noStrike" cap="none">
                <a:solidFill>
                  <a:srgbClr val="3F3F3F"/>
                </a:solidFill>
                <a:latin typeface="Calibri"/>
                <a:ea typeface="Calibri"/>
                <a:cs typeface="Calibri"/>
                <a:sym typeface="Calibri"/>
              </a:rPr>
            </a:br>
            <a:r>
              <a:rPr lang="en" sz="1500" b="0" i="1" u="sng" strike="noStrike" cap="none">
                <a:solidFill>
                  <a:schemeClr val="hlink"/>
                </a:solidFill>
                <a:latin typeface="Calibri"/>
                <a:ea typeface="Calibri"/>
                <a:cs typeface="Calibri"/>
                <a:sym typeface="Calibri"/>
                <a:hlinkClick r:id="rId3"/>
              </a:rPr>
              <a:t>http://opendefinition.org/</a:t>
            </a:r>
            <a:endParaRPr sz="1500" b="0" i="1" u="none" strike="noStrike" cap="none">
              <a:solidFill>
                <a:srgbClr val="3F3F3F"/>
              </a:solidFill>
              <a:latin typeface="Calibri"/>
              <a:ea typeface="Calibri"/>
              <a:cs typeface="Calibri"/>
              <a:sym typeface="Calibri"/>
            </a:endParaRPr>
          </a:p>
          <a:p>
            <a:pPr marL="63500" marR="0" lvl="0" indent="38100" algn="l" rtl="0">
              <a:lnSpc>
                <a:spcPct val="90000"/>
              </a:lnSpc>
              <a:spcBef>
                <a:spcPts val="1100"/>
              </a:spcBef>
              <a:spcAft>
                <a:spcPts val="0"/>
              </a:spcAft>
              <a:buClr>
                <a:schemeClr val="accent1"/>
              </a:buClr>
              <a:buSzPts val="1500"/>
              <a:buFont typeface="Calibri"/>
              <a:buNone/>
            </a:pPr>
            <a:endParaRPr/>
          </a:p>
          <a:p>
            <a:pPr marL="63500" marR="0" lvl="0" indent="38100" algn="l" rtl="0">
              <a:lnSpc>
                <a:spcPct val="90000"/>
              </a:lnSpc>
              <a:spcBef>
                <a:spcPts val="1100"/>
              </a:spcBef>
              <a:spcAft>
                <a:spcPts val="0"/>
              </a:spcAft>
              <a:buClr>
                <a:schemeClr val="accent1"/>
              </a:buClr>
              <a:buSzPts val="1500"/>
              <a:buFont typeface="Calibri"/>
              <a:buNone/>
            </a:pPr>
            <a:endParaRPr/>
          </a:p>
        </p:txBody>
      </p:sp>
      <p:pic>
        <p:nvPicPr>
          <p:cNvPr id="194" name="Google Shape;194;p32"/>
          <p:cNvPicPr preferRelativeResize="0"/>
          <p:nvPr/>
        </p:nvPicPr>
        <p:blipFill>
          <a:blip r:embed="rId4">
            <a:alphaModFix/>
          </a:blip>
          <a:stretch>
            <a:fillRect/>
          </a:stretch>
        </p:blipFill>
        <p:spPr>
          <a:xfrm>
            <a:off x="1345225" y="3131325"/>
            <a:ext cx="1806425" cy="156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t>can be freely used …</a:t>
            </a:r>
            <a:endParaRPr/>
          </a:p>
        </p:txBody>
      </p:sp>
      <p:sp>
        <p:nvSpPr>
          <p:cNvPr id="200" name="Google Shape;200;p33"/>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0" lvl="0" indent="0" rtl="0">
              <a:spcBef>
                <a:spcPts val="1100"/>
              </a:spcBef>
              <a:spcAft>
                <a:spcPts val="0"/>
              </a:spcAft>
              <a:buClr>
                <a:schemeClr val="accent1"/>
              </a:buClr>
              <a:buFont typeface="Calibri"/>
              <a:buNone/>
            </a:pPr>
            <a:r>
              <a:rPr lang="en" sz="2700" i="1"/>
              <a:t>“Open data and content can be </a:t>
            </a:r>
            <a:r>
              <a:rPr lang="en" sz="2700" b="1" i="1"/>
              <a:t>freely used, modified, </a:t>
            </a:r>
            <a:r>
              <a:rPr lang="en" sz="2700" i="1"/>
              <a:t>and </a:t>
            </a:r>
            <a:r>
              <a:rPr lang="en" sz="2700" b="1" i="1"/>
              <a:t>shared</a:t>
            </a:r>
            <a:r>
              <a:rPr lang="en" sz="2700" i="1"/>
              <a:t> by </a:t>
            </a:r>
            <a:r>
              <a:rPr lang="en" sz="2700" b="1" i="1"/>
              <a:t>anyone</a:t>
            </a:r>
            <a:r>
              <a:rPr lang="en" sz="2700" i="1"/>
              <a:t> for </a:t>
            </a:r>
            <a:r>
              <a:rPr lang="en" sz="2700" b="1" i="1"/>
              <a:t>any purpose.</a:t>
            </a:r>
            <a:r>
              <a:rPr lang="en" sz="2700" i="1"/>
              <a: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3359</Words>
  <Application>Microsoft Macintosh PowerPoint</Application>
  <PresentationFormat>On-screen Show (16:9)</PresentationFormat>
  <Paragraphs>308</Paragraphs>
  <Slides>33</Slides>
  <Notes>33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Calibri</vt:lpstr>
      <vt:lpstr>Arial</vt:lpstr>
      <vt:lpstr>Verdana</vt:lpstr>
      <vt:lpstr>Raleway</vt:lpstr>
      <vt:lpstr>Simple Light</vt:lpstr>
      <vt:lpstr>Retrospect</vt:lpstr>
      <vt:lpstr>Unlocking the Power of Open Data</vt:lpstr>
      <vt:lpstr>What do they have in common? </vt:lpstr>
      <vt:lpstr>Open Data Can Help! </vt:lpstr>
      <vt:lpstr>What brought you here?</vt:lpstr>
      <vt:lpstr>The Big Picture </vt:lpstr>
      <vt:lpstr>Objectives</vt:lpstr>
      <vt:lpstr>A Short Introduction </vt:lpstr>
      <vt:lpstr>What is Open Data?</vt:lpstr>
      <vt:lpstr>can be freely used …</vt:lpstr>
      <vt:lpstr>Example of freely used:   Global Positioning System (GPS) data</vt:lpstr>
      <vt:lpstr>Open Data is also machine readable</vt:lpstr>
      <vt:lpstr>can be … modified</vt:lpstr>
      <vt:lpstr>Example of can be modified  Walkscore.com</vt:lpstr>
      <vt:lpstr>shared by anyone for any purpose</vt:lpstr>
      <vt:lpstr>How do you know data can be shared by anyone for any purpose?   </vt:lpstr>
      <vt:lpstr>PowerPoint Presentation</vt:lpstr>
      <vt:lpstr>PowerPoint Presentation</vt:lpstr>
      <vt:lpstr>Commonly-Published City and State Data</vt:lpstr>
      <vt:lpstr>National Resources (www.data.gov) </vt:lpstr>
      <vt:lpstr>Insert example here</vt:lpstr>
      <vt:lpstr>Open data or not?</vt:lpstr>
      <vt:lpstr>PowerPoint Presentation</vt:lpstr>
      <vt:lpstr>PowerPoint Presentation</vt:lpstr>
      <vt:lpstr>PowerPoint Presentation</vt:lpstr>
      <vt:lpstr>PowerPoint Presentation</vt:lpstr>
      <vt:lpstr>Not exactly open data, but still useful data </vt:lpstr>
      <vt:lpstr>What questions can I answer through open data?</vt:lpstr>
      <vt:lpstr>Where Can I Find Open Data?</vt:lpstr>
      <vt:lpstr>[Insert local, state or federal open data portal or site]</vt:lpstr>
      <vt:lpstr>Choose Your Own Adventure (2-3 min)</vt:lpstr>
      <vt:lpstr>Can you do this?</vt:lpstr>
      <vt:lpstr>Next Time… </vt:lpstr>
      <vt:lpstr>Thank  You</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Open Data</dc:title>
  <cp:lastModifiedBy>Kathleen E. Sullivan</cp:lastModifiedBy>
  <cp:revision>1</cp:revision>
  <dcterms:modified xsi:type="dcterms:W3CDTF">2018-08-02T20:31:24Z</dcterms:modified>
</cp:coreProperties>
</file>